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bookmarkIdSeed="2">
  <p:sldMasterIdLst>
    <p:sldMasterId id="2147483648" r:id="rId1"/>
  </p:sldMasterIdLst>
  <p:notesMasterIdLst>
    <p:notesMasterId r:id="rId10"/>
  </p:notesMasterIdLst>
  <p:sldIdLst>
    <p:sldId id="548" r:id="rId2"/>
    <p:sldId id="536" r:id="rId3"/>
    <p:sldId id="535" r:id="rId4"/>
    <p:sldId id="537" r:id="rId5"/>
    <p:sldId id="545" r:id="rId6"/>
    <p:sldId id="546" r:id="rId7"/>
    <p:sldId id="547" r:id="rId8"/>
    <p:sldId id="549" r:id="rId9"/>
  </p:sldIdLst>
  <p:sldSz cx="12192000" cy="6858000"/>
  <p:notesSz cx="6794500" cy="9931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ambria Math" panose="02040503050406030204" pitchFamily="18" charset="0"/>
      <p:regular r:id="rId17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masz Gubała" initials="TG" lastIdx="25" clrIdx="0">
    <p:extLst/>
  </p:cmAuthor>
  <p:cmAuthor id="2" name="gubala" initials="g" lastIdx="7" clrIdx="1"/>
  <p:cmAuthor id="3" name="Kazimierz Murzyn" initials="KM" lastIdx="5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6EC7"/>
    <a:srgbClr val="382E23"/>
    <a:srgbClr val="9C9C9C"/>
    <a:srgbClr val="76B4FF"/>
    <a:srgbClr val="76B45B"/>
    <a:srgbClr val="2E9972"/>
    <a:srgbClr val="D7E8FF"/>
    <a:srgbClr val="593D00"/>
    <a:srgbClr val="5B3C0C"/>
    <a:srgbClr val="7691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26" autoAdjust="0"/>
    <p:restoredTop sz="91422" autoAdjust="0"/>
  </p:normalViewPr>
  <p:slideViewPr>
    <p:cSldViewPr snapToGrid="0">
      <p:cViewPr varScale="1">
        <p:scale>
          <a:sx n="100" d="100"/>
          <a:sy n="100" d="100"/>
        </p:scale>
        <p:origin x="53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77" d="100"/>
          <a:sy n="77" d="100"/>
        </p:scale>
        <p:origin x="400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malawski\Dropbox\doroboty\Teaming-CECM\CECM_documents\D4.2%20Centre&#8217;s%20Financial%20Plan\CECM_Financial_Plan_20181113-mmdraft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800" b="1" i="0" u="none" strike="noStrike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cap="none" baseline="0" dirty="0">
                <a:solidFill>
                  <a:schemeClr val="tx1"/>
                </a:solidFill>
              </a:rPr>
              <a:t>Sano employees </a:t>
            </a:r>
          </a:p>
          <a:p>
            <a:pPr algn="l">
              <a:defRPr>
                <a:solidFill>
                  <a:schemeClr val="tx1"/>
                </a:solidFill>
              </a:defRPr>
            </a:pPr>
            <a:r>
              <a:rPr lang="en-US" cap="none" baseline="0" dirty="0">
                <a:solidFill>
                  <a:schemeClr val="tx1"/>
                </a:solidFill>
              </a:rPr>
              <a:t>2026</a:t>
            </a:r>
          </a:p>
        </c:rich>
      </c:tx>
      <c:layout>
        <c:manualLayout>
          <c:xMode val="edge"/>
          <c:yMode val="edge"/>
          <c:x val="3.5647530841952262E-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800" b="1" i="0" u="none" strike="noStrike" kern="1200" cap="all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view3D>
      <c:rotX val="50"/>
      <c:rotY val="215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5937951717979828E-2"/>
          <c:y val="7.8562114089365018E-2"/>
          <c:w val="0.94406204828202023"/>
          <c:h val="0.78066811848393769"/>
        </c:manualLayout>
      </c:layout>
      <c:pie3DChart>
        <c:varyColors val="1"/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3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000" b="0" i="0" u="none" strike="noStrike" kern="1200" baseline="0">
      <a:effectLst/>
    </cs:defRPr>
    <cs:bodyPr rot="0" spcFirstLastPara="1" vertOverflow="clip" horzOverflow="clip" vert="horz" wrap="square" lIns="38100" tIns="19050" rIns="38100" bIns="19050" anchor="ctr" anchorCtr="1">
      <a:spAutoFit/>
    </cs:bodyPr>
  </cs:dataLabel>
  <cs:dataLabelCallout>
    <cs:lnRef idx="0">
      <cs:styleClr val="auto"/>
    </cs:lnRef>
    <cs:fillRef idx="0"/>
    <cs:effectRef idx="0">
      <cs:styleClr val="auto"/>
    </cs:effectRef>
    <cs:fontRef idx="minor">
      <cs:styleClr val="auto"/>
    </cs:fontRef>
    <cs:spPr>
      <a:solidFill>
        <a:schemeClr val="lt1">
          <a:alpha val="90000"/>
        </a:schemeClr>
      </a:solidFill>
      <a:ln w="12700" cap="flat" cmpd="sng" algn="ctr">
        <a:solidFill>
          <a:schemeClr val="phClr"/>
        </a:solidFill>
        <a:round/>
      </a:ln>
      <a:effectLst>
        <a:outerShdw blurRad="50800" dist="38100" dir="2700000" algn="tl" rotWithShape="0">
          <a:schemeClr val="phClr">
            <a:lumMod val="75000"/>
            <a:alpha val="40000"/>
          </a:schemeClr>
        </a:outerShdw>
      </a:effectLst>
    </cs:spPr>
    <cs:defRPr sz="1000" b="0" i="0" u="none" strike="noStrike" kern="1200" baseline="0">
      <a:effectLst/>
    </cs:defRPr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tx1"/>
    </cs:fontRef>
    <cs:spPr>
      <a:solidFill>
        <a:schemeClr val="phClr">
          <a:alpha val="90000"/>
        </a:schemeClr>
      </a:solidFill>
      <a:ln w="19050">
        <a:solidFill>
          <a:schemeClr val="phClr">
            <a:lumMod val="75000"/>
          </a:schemeClr>
        </a:solidFill>
      </a:ln>
      <a:effectLst>
        <a:innerShdw blurRad="114300">
          <a:schemeClr val="phClr">
            <a:lumMod val="75000"/>
          </a:schemeClr>
        </a:innerShdw>
      </a:effectLst>
      <a:scene3d>
        <a:camera prst="orthographicFront"/>
        <a:lightRig rig="threePt" dir="t"/>
      </a:scene3d>
      <a:sp3d contourW="19050" prstMaterial="flat">
        <a:contourClr>
          <a:schemeClr val="accent4">
            <a:lumMod val="75000"/>
          </a:schemeClr>
        </a:contourClr>
      </a:sp3d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3" name="Picture 2">
          <a:extLst xmlns:a="http://schemas.openxmlformats.org/drawingml/2006/main">
            <a:ext uri="{FF2B5EF4-FFF2-40B4-BE49-F238E27FC236}">
              <a16:creationId xmlns:a16="http://schemas.microsoft.com/office/drawing/2014/main" id="{BBCADF8C-732B-9D41-B34D-5F91D357E804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>
          <a:extLst>
            <a:ext uri="{28A0092B-C50C-407E-A947-70E740481C1C}">
              <a14:useLocalDpi xmlns:a14="http://schemas.microsoft.com/office/drawing/2010/main" val="0"/>
            </a:ext>
          </a:extLst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0" y="8626"/>
          <a:ext cx="4067915" cy="2360709"/>
        </a:xfrm>
        <a:prstGeom xmlns:a="http://schemas.openxmlformats.org/drawingml/2006/main" prst="rect">
          <a:avLst/>
        </a:prstGeom>
      </cdr:spPr>
    </cdr:pic>
  </cdr:relSizeAnchor>
</c:userShapes>
</file>

<file path=ppt/media/image1.jpg>
</file>

<file path=ppt/media/image10.jpg>
</file>

<file path=ppt/media/image11.jpeg>
</file>

<file path=ppt/media/image12.jpeg>
</file>

<file path=ppt/media/image13.jpg>
</file>

<file path=ppt/media/image14.jpeg>
</file>

<file path=ppt/media/image15.png>
</file>

<file path=ppt/media/image17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7BD1FE-C73F-4A3E-8295-8556E658CB3E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9100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F0206E-40A3-436D-AF63-A703796AE01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558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0206E-40A3-436D-AF63-A703796AE011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1643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0206E-40A3-436D-AF63-A703796AE011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921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0206E-40A3-436D-AF63-A703796AE011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382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206E-40A3-436D-AF63-A703796AE011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6878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0206E-40A3-436D-AF63-A703796AE011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345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0206E-40A3-436D-AF63-A703796AE011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6991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F0206E-40A3-436D-AF63-A703796AE011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246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0206E-40A3-436D-AF63-A703796AE011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9190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0631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00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3834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5461"/>
            <a:ext cx="10515600" cy="48915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096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778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940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173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7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4114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4208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72209" y="115903"/>
            <a:ext cx="9647582" cy="997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13184"/>
            <a:ext cx="10515600" cy="50637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DAFE4-77AA-438C-A8C5-CF1CA1CEAC59}" type="datetimeFigureOut">
              <a:rPr lang="en-GB" smtClean="0"/>
              <a:pPr/>
              <a:t>19/02/2019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514DDE-266D-4DA8-956C-E8E31994605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57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5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10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em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gb.org/briefs/term-limit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ight Triangle 40">
            <a:extLst>
              <a:ext uri="{FF2B5EF4-FFF2-40B4-BE49-F238E27FC236}">
                <a16:creationId xmlns:a16="http://schemas.microsoft.com/office/drawing/2014/main" id="{660B1616-A855-614C-9F59-8AD3E80622DE}"/>
              </a:ext>
            </a:extLst>
          </p:cNvPr>
          <p:cNvSpPr/>
          <p:nvPr/>
        </p:nvSpPr>
        <p:spPr>
          <a:xfrm rot="5400000">
            <a:off x="1697089" y="-1666734"/>
            <a:ext cx="2781300" cy="6098191"/>
          </a:xfrm>
          <a:prstGeom prst="rtTriangle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EEEA91E9-91CA-064D-BE0B-375BABBBFA86}"/>
              </a:ext>
            </a:extLst>
          </p:cNvPr>
          <p:cNvSpPr/>
          <p:nvPr/>
        </p:nvSpPr>
        <p:spPr>
          <a:xfrm rot="16200000">
            <a:off x="7752256" y="2418254"/>
            <a:ext cx="2781300" cy="6098191"/>
          </a:xfrm>
          <a:prstGeom prst="rtTriangle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Title 1">
            <a:extLst>
              <a:ext uri="{FF2B5EF4-FFF2-40B4-BE49-F238E27FC236}">
                <a16:creationId xmlns:a16="http://schemas.microsoft.com/office/drawing/2014/main" id="{95C8AD3E-515D-4A4C-82B4-3077CCCE8E01}"/>
              </a:ext>
            </a:extLst>
          </p:cNvPr>
          <p:cNvSpPr txBox="1">
            <a:spLocks/>
          </p:cNvSpPr>
          <p:nvPr/>
        </p:nvSpPr>
        <p:spPr>
          <a:xfrm>
            <a:off x="1739313" y="338792"/>
            <a:ext cx="9233450" cy="7297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3400" dirty="0">
                <a:latin typeface="Cambria Math" panose="02040503050406030204" pitchFamily="18" charset="0"/>
                <a:ea typeface="Cambria Math" panose="02040503050406030204" pitchFamily="18" charset="0"/>
              </a:rPr>
              <a:t>Personalized Computational Medicine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48403" y="2669499"/>
            <a:ext cx="34644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Clinical Complexity</a:t>
            </a:r>
          </a:p>
          <a:p>
            <a:pPr algn="ctr"/>
            <a:r>
              <a:rPr lang="en-GB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Ageing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-66261" y="1649557"/>
            <a:ext cx="12444098" cy="5024227"/>
            <a:chOff x="-66261" y="1649557"/>
            <a:chExt cx="12444098" cy="502422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5779300-A571-4842-B768-39D9A40FE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109325">
              <a:off x="185837" y="2024998"/>
              <a:ext cx="12192000" cy="2584876"/>
            </a:xfrm>
            <a:prstGeom prst="rect">
              <a:avLst/>
            </a:prstGeom>
          </p:spPr>
        </p:pic>
        <p:grpSp>
          <p:nvGrpSpPr>
            <p:cNvPr id="13" name="Group 12"/>
            <p:cNvGrpSpPr/>
            <p:nvPr/>
          </p:nvGrpSpPr>
          <p:grpSpPr>
            <a:xfrm>
              <a:off x="-66261" y="1649557"/>
              <a:ext cx="8671600" cy="5024227"/>
              <a:chOff x="-66261" y="1649557"/>
              <a:chExt cx="8671600" cy="5024227"/>
            </a:xfrm>
          </p:grpSpPr>
          <p:sp>
            <p:nvSpPr>
              <p:cNvPr id="19" name="TextBox 18"/>
              <p:cNvSpPr txBox="1"/>
              <p:nvPr/>
            </p:nvSpPr>
            <p:spPr>
              <a:xfrm rot="20140685">
                <a:off x="3680614" y="1649557"/>
                <a:ext cx="308929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800" b="1" dirty="0">
                    <a:solidFill>
                      <a:srgbClr val="9C9C9C"/>
                    </a:solidFill>
                  </a:rPr>
                  <a:t>Solid Foundations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 rot="20092106">
                <a:off x="-66261" y="4920066"/>
                <a:ext cx="14577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i="1" dirty="0">
                    <a:solidFill>
                      <a:srgbClr val="FF0000"/>
                    </a:solidFill>
                  </a:rPr>
                  <a:t>in silico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 rot="20175056">
                <a:off x="520224" y="5576683"/>
                <a:ext cx="7316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b="1" dirty="0">
                    <a:solidFill>
                      <a:schemeClr val="accent2">
                        <a:lumMod val="75000"/>
                      </a:schemeClr>
                    </a:solidFill>
                  </a:rPr>
                  <a:t>HPC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 rot="20175056">
                <a:off x="328504" y="6409334"/>
                <a:ext cx="1026628" cy="180000"/>
              </a:xfrm>
              <a:prstGeom prst="rect">
                <a:avLst/>
              </a:prstGeom>
              <a:solidFill>
                <a:schemeClr val="accent2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sz="1400" b="1" dirty="0">
                    <a:solidFill>
                      <a:srgbClr val="FFFF00"/>
                    </a:solidFill>
                  </a:rPr>
                  <a:t>Infrastructure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 rot="20175056">
                <a:off x="861551" y="6493784"/>
                <a:ext cx="558551" cy="180000"/>
              </a:xfrm>
              <a:prstGeom prst="rect">
                <a:avLst/>
              </a:prstGeom>
              <a:solidFill>
                <a:srgbClr val="C00000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sz="1400" b="1" i="1" dirty="0">
                    <a:solidFill>
                      <a:srgbClr val="FFFF00"/>
                    </a:solidFill>
                  </a:rPr>
                  <a:t>in silico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 rot="20175056">
                <a:off x="682810" y="5205015"/>
                <a:ext cx="821828" cy="215444"/>
              </a:xfrm>
              <a:prstGeom prst="rect">
                <a:avLst/>
              </a:prstGeom>
              <a:solidFill>
                <a:srgbClr val="FFFF00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sz="1400" b="1" dirty="0">
                    <a:solidFill>
                      <a:srgbClr val="FF0000"/>
                    </a:solidFill>
                  </a:rPr>
                  <a:t>Milestones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rot="20175056">
                <a:off x="1938555" y="6281209"/>
                <a:ext cx="600549" cy="215444"/>
              </a:xfrm>
              <a:prstGeom prst="rect">
                <a:avLst/>
              </a:prstGeom>
              <a:solidFill>
                <a:srgbClr val="FFFF00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sz="1400" b="1" dirty="0">
                    <a:solidFill>
                      <a:srgbClr val="FF0000"/>
                    </a:solidFill>
                  </a:rPr>
                  <a:t>Projects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 rot="20140685">
                <a:off x="4814343" y="4555722"/>
                <a:ext cx="379099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800" b="1" dirty="0">
                    <a:solidFill>
                      <a:srgbClr val="9C9C9C"/>
                    </a:solidFill>
                  </a:rPr>
                  <a:t>Consortium Successes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 rot="20175056">
                <a:off x="4348694" y="4642766"/>
                <a:ext cx="855940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sz="1200" b="1" dirty="0">
                    <a:solidFill>
                      <a:srgbClr val="FFFF00"/>
                    </a:solidFill>
                  </a:rPr>
                  <a:t>Joint Projects</a:t>
                </a: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 rot="20175056">
                <a:off x="6425145" y="3838563"/>
                <a:ext cx="855940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sz="1200" b="1" dirty="0">
                    <a:solidFill>
                      <a:srgbClr val="FFFF00"/>
                    </a:solidFill>
                  </a:rPr>
                  <a:t>Joint Projects</a:t>
                </a: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 rot="20175056">
                <a:off x="7345962" y="3239424"/>
                <a:ext cx="855940" cy="18466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GB" sz="1200" b="1" dirty="0">
                    <a:solidFill>
                      <a:srgbClr val="FFFF00"/>
                    </a:solidFill>
                  </a:rPr>
                  <a:t>Joint Projects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BE3360D-043F-4F49-82DB-D081082A2E24}"/>
              </a:ext>
            </a:extLst>
          </p:cNvPr>
          <p:cNvSpPr txBox="1"/>
          <p:nvPr/>
        </p:nvSpPr>
        <p:spPr>
          <a:xfrm>
            <a:off x="8853833" y="4509379"/>
            <a:ext cx="2595006" cy="6432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200" b="1" dirty="0" err="1"/>
              <a:t>What</a:t>
            </a:r>
            <a:r>
              <a:rPr lang="pl-PL" sz="3200" b="1" dirty="0"/>
              <a:t> </a:t>
            </a:r>
            <a:r>
              <a:rPr lang="pl-PL" sz="3200" b="1" dirty="0" err="1"/>
              <a:t>is</a:t>
            </a:r>
            <a:r>
              <a:rPr lang="pl-PL" sz="3200" b="1" dirty="0"/>
              <a:t> Sano?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573B2E-D432-5041-B989-8C8211365FF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7074" y="5335526"/>
            <a:ext cx="575923" cy="5119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659822-4A63-EB44-86B6-1F6FB3D3752F}"/>
              </a:ext>
            </a:extLst>
          </p:cNvPr>
          <p:cNvSpPr txBox="1"/>
          <p:nvPr/>
        </p:nvSpPr>
        <p:spPr>
          <a:xfrm>
            <a:off x="9575324" y="5993401"/>
            <a:ext cx="1025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/>
              <a:t>Products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FAC0CE7-D607-9B41-914D-32DC23D43E6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264" y="5248776"/>
            <a:ext cx="863460" cy="587633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761D67D-ADD1-1F48-84BB-4E24B8CBF982}"/>
              </a:ext>
            </a:extLst>
          </p:cNvPr>
          <p:cNvSpPr txBox="1"/>
          <p:nvPr/>
        </p:nvSpPr>
        <p:spPr>
          <a:xfrm>
            <a:off x="10742168" y="5982353"/>
            <a:ext cx="1015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 err="1"/>
              <a:t>Teaching</a:t>
            </a:r>
            <a:endParaRPr lang="pl-PL" b="1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64294BD-FBCE-0B41-BF51-F14F678867D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154" y="5335526"/>
            <a:ext cx="621154" cy="552137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07BDEE7-3281-E846-88EA-B0C120B784B8}"/>
              </a:ext>
            </a:extLst>
          </p:cNvPr>
          <p:cNvSpPr txBox="1"/>
          <p:nvPr/>
        </p:nvSpPr>
        <p:spPr>
          <a:xfrm>
            <a:off x="8399115" y="5993401"/>
            <a:ext cx="1045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 err="1"/>
              <a:t>Research</a:t>
            </a:r>
            <a:endParaRPr lang="pl-PL" b="1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BE5D6F1-C0C8-B64A-82BF-48328849DF00}"/>
              </a:ext>
            </a:extLst>
          </p:cNvPr>
          <p:cNvSpPr/>
          <p:nvPr/>
        </p:nvSpPr>
        <p:spPr>
          <a:xfrm>
            <a:off x="701786" y="1312671"/>
            <a:ext cx="20831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b="1" dirty="0">
                <a:solidFill>
                  <a:schemeClr val="bg2">
                    <a:lumMod val="25000"/>
                  </a:schemeClr>
                </a:solidFill>
              </a:rPr>
              <a:t>Why Sano?</a:t>
            </a:r>
            <a:endParaRPr lang="pl-PL" sz="32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93B4826-08F7-0940-A09D-869E31D0D5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26" y="332024"/>
            <a:ext cx="1424248" cy="71212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A010C47-D85B-0742-924D-D3DF1363FEC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871" y="1817828"/>
            <a:ext cx="1273364" cy="93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21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>
            <a:extLst>
              <a:ext uri="{FF2B5EF4-FFF2-40B4-BE49-F238E27FC236}">
                <a16:creationId xmlns:a16="http://schemas.microsoft.com/office/drawing/2014/main" id="{9F99D515-8060-4E85-A58A-E78332AFFE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9200" y="2429096"/>
            <a:ext cx="1736811" cy="2453037"/>
          </a:xfrm>
          <a:prstGeom prst="rect">
            <a:avLst/>
          </a:prstGeom>
          <a:ln w="28575">
            <a:solidFill>
              <a:srgbClr val="0070C0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345989" y="2429097"/>
            <a:ext cx="9102811" cy="2462213"/>
          </a:xfrm>
          <a:prstGeom prst="rect">
            <a:avLst/>
          </a:prstGeom>
          <a:solidFill>
            <a:srgbClr val="76B45B">
              <a:alpha val="30000"/>
            </a:srgbClr>
          </a:solidFill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2">
                    <a:lumMod val="50000"/>
                  </a:schemeClr>
                </a:solidFill>
              </a:rPr>
              <a:t>CFP: Poland lags behind many EU averages in healthcare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2">
                    <a:lumMod val="50000"/>
                  </a:schemeClr>
                </a:solidFill>
              </a:rPr>
              <a:t>Our digital technologies offer disruptive improvement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2">
                    <a:lumMod val="50000"/>
                  </a:schemeClr>
                </a:solidFill>
              </a:rPr>
              <a:t>Sano addresses Polish issues…</a:t>
            </a:r>
            <a:r>
              <a:rPr lang="en-GB" sz="2800" i="1" dirty="0">
                <a:solidFill>
                  <a:schemeClr val="tx2">
                    <a:lumMod val="50000"/>
                  </a:schemeClr>
                </a:solidFill>
              </a:rPr>
              <a:t> </a:t>
            </a:r>
          </a:p>
          <a:p>
            <a:pPr lvl="1"/>
            <a:r>
              <a:rPr lang="en-GB" sz="2800" i="1" dirty="0">
                <a:solidFill>
                  <a:schemeClr val="tx2">
                    <a:lumMod val="50000"/>
                  </a:schemeClr>
                </a:solidFill>
              </a:rPr>
              <a:t>and</a:t>
            </a:r>
            <a:r>
              <a:rPr lang="en-GB" sz="2800" dirty="0">
                <a:solidFill>
                  <a:schemeClr val="tx2">
                    <a:lumMod val="50000"/>
                  </a:schemeClr>
                </a:solidFill>
              </a:rPr>
              <a:t> boosts EU leadership in </a:t>
            </a:r>
            <a:r>
              <a:rPr lang="en-GB" sz="2800" i="1" dirty="0">
                <a:solidFill>
                  <a:schemeClr val="tx2">
                    <a:lumMod val="50000"/>
                  </a:schemeClr>
                </a:solidFill>
              </a:rPr>
              <a:t>in silico </a:t>
            </a:r>
            <a:r>
              <a:rPr lang="en-GB" sz="2800" dirty="0">
                <a:solidFill>
                  <a:schemeClr val="tx2">
                    <a:lumMod val="50000"/>
                  </a:schemeClr>
                </a:solidFill>
              </a:rPr>
              <a:t>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tx2">
                    <a:lumMod val="50000"/>
                  </a:schemeClr>
                </a:solidFill>
              </a:rPr>
              <a:t>50+ </a:t>
            </a:r>
            <a:r>
              <a:rPr lang="en-GB" sz="2800" dirty="0">
                <a:solidFill>
                  <a:schemeClr val="tx2">
                    <a:lumMod val="50000"/>
                  </a:schemeClr>
                </a:solidFill>
              </a:rPr>
              <a:t>Letters of Interest from medical community</a:t>
            </a:r>
          </a:p>
        </p:txBody>
      </p:sp>
      <p:sp>
        <p:nvSpPr>
          <p:cNvPr id="7" name="Rectangle 6"/>
          <p:cNvSpPr/>
          <p:nvPr/>
        </p:nvSpPr>
        <p:spPr>
          <a:xfrm>
            <a:off x="345989" y="1265822"/>
            <a:ext cx="11500022" cy="954107"/>
          </a:xfrm>
          <a:prstGeom prst="rect">
            <a:avLst/>
          </a:prstGeom>
          <a:solidFill>
            <a:srgbClr val="76B45B">
              <a:alpha val="50000"/>
            </a:srgbClr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2800" b="1" dirty="0">
                <a:solidFill>
                  <a:schemeClr val="tx2">
                    <a:lumMod val="50000"/>
                  </a:schemeClr>
                </a:solidFill>
              </a:rPr>
              <a:t>Sano addresses the challenges identified in the Poland </a:t>
            </a:r>
            <a:r>
              <a:rPr lang="en-GB" sz="2800" b="1" i="1" dirty="0">
                <a:solidFill>
                  <a:schemeClr val="tx2">
                    <a:lumMod val="50000"/>
                  </a:schemeClr>
                </a:solidFill>
              </a:rPr>
              <a:t>Country Health Profile </a:t>
            </a:r>
            <a:r>
              <a:rPr lang="en-GB" sz="2800" b="1" dirty="0">
                <a:solidFill>
                  <a:schemeClr val="tx2">
                    <a:lumMod val="50000"/>
                  </a:schemeClr>
                </a:solidFill>
              </a:rPr>
              <a:t>and has conducted extensive consultation with medical professionals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964060"/>
              </p:ext>
            </p:extLst>
          </p:nvPr>
        </p:nvGraphicFramePr>
        <p:xfrm>
          <a:off x="345989" y="5127532"/>
          <a:ext cx="11500022" cy="1402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5668">
                  <a:extLst>
                    <a:ext uri="{9D8B030D-6E8A-4147-A177-3AD203B41FA5}">
                      <a16:colId xmlns:a16="http://schemas.microsoft.com/office/drawing/2014/main" val="1637332524"/>
                    </a:ext>
                  </a:extLst>
                </a:gridCol>
                <a:gridCol w="9654354">
                  <a:extLst>
                    <a:ext uri="{9D8B030D-6E8A-4147-A177-3AD203B41FA5}">
                      <a16:colId xmlns:a16="http://schemas.microsoft.com/office/drawing/2014/main" val="41193699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I am </a:t>
                      </a:r>
                    </a:p>
                    <a:p>
                      <a:r>
                        <a:rPr lang="en-GB" sz="20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interested in…</a:t>
                      </a:r>
                    </a:p>
                  </a:txBody>
                  <a:tcPr anchor="ctr">
                    <a:solidFill>
                      <a:srgbClr val="76B4FF">
                        <a:alpha val="3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‘</a:t>
                      </a:r>
                      <a:r>
                        <a:rPr lang="pl-PL" sz="200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… </a:t>
                      </a:r>
                      <a:r>
                        <a:rPr lang="pl-PL" sz="2000" i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proof of concept and prospective clinical trials implementing new medical imaging techniques based on computational diagnostics</a:t>
                      </a:r>
                      <a:r>
                        <a:rPr lang="en-GB" sz="2000" i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’</a:t>
                      </a:r>
                      <a:r>
                        <a:rPr lang="pl-PL" sz="2000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b="1" i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Jan </a:t>
                      </a:r>
                      <a:r>
                        <a:rPr lang="en-US" sz="2000" b="1" i="1" dirty="0" err="1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Witowski</a:t>
                      </a:r>
                      <a:r>
                        <a:rPr lang="en-US" sz="2000" b="1" i="1" dirty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, Digital Health Laboratory</a:t>
                      </a:r>
                      <a:endParaRPr lang="pl-PL" sz="2000" b="1" i="1" dirty="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solidFill>
                      <a:srgbClr val="76B4FF">
                        <a:alpha val="3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611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I am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interested in…</a:t>
                      </a:r>
                    </a:p>
                  </a:txBody>
                  <a:tcPr anchor="ctr">
                    <a:solidFill>
                      <a:srgbClr val="76B4FF">
                        <a:alpha val="3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i="1" dirty="0"/>
                        <a:t>‘</a:t>
                      </a:r>
                      <a:r>
                        <a:rPr lang="pl-PL" sz="2000" i="1" dirty="0"/>
                        <a:t>… novel applications of computer methods to monitoring and diagnosis o</a:t>
                      </a:r>
                      <a:r>
                        <a:rPr lang="en-GB" sz="2000" i="1" dirty="0"/>
                        <a:t>f</a:t>
                      </a:r>
                      <a:r>
                        <a:rPr lang="pl-PL" sz="2000" i="1" dirty="0"/>
                        <a:t> older multimorbid patients</a:t>
                      </a:r>
                      <a:r>
                        <a:rPr lang="en-GB" sz="2000" i="1" dirty="0"/>
                        <a:t>’</a:t>
                      </a:r>
                      <a:r>
                        <a:rPr lang="pl-PL" sz="2000" i="1" dirty="0"/>
                        <a:t> </a:t>
                      </a:r>
                      <a:r>
                        <a:rPr lang="en-US" sz="2000" b="1" i="1" dirty="0"/>
                        <a:t>Prof Jerzy </a:t>
                      </a:r>
                      <a:r>
                        <a:rPr lang="en-US" sz="2000" b="1" i="1" dirty="0" err="1"/>
                        <a:t>Gąsowski</a:t>
                      </a:r>
                      <a:r>
                        <a:rPr lang="en-US" sz="2000" b="1" i="1" dirty="0"/>
                        <a:t>, Dept. of Internal Medicine and Gerontology</a:t>
                      </a:r>
                      <a:endParaRPr lang="pl-PL" sz="2000" dirty="0"/>
                    </a:p>
                  </a:txBody>
                  <a:tcPr>
                    <a:solidFill>
                      <a:srgbClr val="76B4FF">
                        <a:alpha val="3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79589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95C8AD3E-515D-4A4C-82B4-3077CCCE8E01}"/>
              </a:ext>
            </a:extLst>
          </p:cNvPr>
          <p:cNvSpPr txBox="1">
            <a:spLocks/>
          </p:cNvSpPr>
          <p:nvPr/>
        </p:nvSpPr>
        <p:spPr>
          <a:xfrm>
            <a:off x="231141" y="264645"/>
            <a:ext cx="10830560" cy="7297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Q1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: Clarify the extent to which you have taken into account the unmet medical    </a:t>
            </a:r>
          </a:p>
          <a:p>
            <a:pPr algn="l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       needs and requirements of clinicians of the Widening Country </a:t>
            </a:r>
            <a:r>
              <a:rPr lang="en-GB" sz="1800" dirty="0">
                <a:latin typeface="Cambria Math" panose="02040503050406030204" pitchFamily="18" charset="0"/>
                <a:ea typeface="Cambria Math" panose="02040503050406030204" pitchFamily="18" charset="0"/>
              </a:rPr>
              <a:t>(1 of 3)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3F471C-2BDD-0D44-9BA5-45B0E2C96FA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782" y="335143"/>
            <a:ext cx="726714" cy="36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938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75774" y="1229383"/>
            <a:ext cx="11741468" cy="507831"/>
          </a:xfrm>
          <a:prstGeom prst="rect">
            <a:avLst/>
          </a:prstGeom>
          <a:solidFill>
            <a:srgbClr val="76B45B">
              <a:alpha val="50000"/>
            </a:srgbClr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2700" b="1" dirty="0">
                <a:solidFill>
                  <a:schemeClr val="tx2">
                    <a:lumMod val="50000"/>
                  </a:schemeClr>
                </a:solidFill>
              </a:rPr>
              <a:t>Sano has formal structures for continuous engagement with clinical stakeholders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659019"/>
              </p:ext>
            </p:extLst>
          </p:nvPr>
        </p:nvGraphicFramePr>
        <p:xfrm>
          <a:off x="7661242" y="2108200"/>
          <a:ext cx="4356000" cy="41408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2771">
                  <a:extLst>
                    <a:ext uri="{9D8B030D-6E8A-4147-A177-3AD203B41FA5}">
                      <a16:colId xmlns:a16="http://schemas.microsoft.com/office/drawing/2014/main" val="496701641"/>
                    </a:ext>
                  </a:extLst>
                </a:gridCol>
                <a:gridCol w="1794675">
                  <a:extLst>
                    <a:ext uri="{9D8B030D-6E8A-4147-A177-3AD203B41FA5}">
                      <a16:colId xmlns:a16="http://schemas.microsoft.com/office/drawing/2014/main" val="2360581423"/>
                    </a:ext>
                  </a:extLst>
                </a:gridCol>
                <a:gridCol w="1278554">
                  <a:extLst>
                    <a:ext uri="{9D8B030D-6E8A-4147-A177-3AD203B41FA5}">
                      <a16:colId xmlns:a16="http://schemas.microsoft.com/office/drawing/2014/main" val="2185184453"/>
                    </a:ext>
                  </a:extLst>
                </a:gridCol>
              </a:tblGrid>
              <a:tr h="389667">
                <a:tc>
                  <a:txBody>
                    <a:bodyPr/>
                    <a:lstStyle/>
                    <a:p>
                      <a:r>
                        <a:rPr lang="en-GB" dirty="0"/>
                        <a:t>Evidence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Quantified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Proposal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367858"/>
                  </a:ext>
                </a:extLst>
              </a:tr>
              <a:tr h="672575">
                <a:tc>
                  <a:txBody>
                    <a:bodyPr/>
                    <a:lstStyle/>
                    <a:p>
                      <a:r>
                        <a:rPr lang="en-GB" dirty="0"/>
                        <a:t>Healthcare</a:t>
                      </a:r>
                    </a:p>
                    <a:p>
                      <a:r>
                        <a:rPr lang="en-GB" dirty="0"/>
                        <a:t>Meetings</a:t>
                      </a:r>
                    </a:p>
                  </a:txBody>
                  <a:tcPr marT="144000" marB="108000"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65</a:t>
                      </a:r>
                      <a:r>
                        <a:rPr lang="en-GB" dirty="0"/>
                        <a:t> meetings</a:t>
                      </a:r>
                    </a:p>
                  </a:txBody>
                  <a:tcPr marT="144000" marB="108000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S1.3.2</a:t>
                      </a:r>
                    </a:p>
                    <a:p>
                      <a:r>
                        <a:rPr lang="en-GB" dirty="0"/>
                        <a:t>Table 4</a:t>
                      </a:r>
                    </a:p>
                  </a:txBody>
                  <a:tcPr marT="144000" marB="108000"/>
                </a:tc>
                <a:extLst>
                  <a:ext uri="{0D108BD9-81ED-4DB2-BD59-A6C34878D82A}">
                    <a16:rowId xmlns:a16="http://schemas.microsoft.com/office/drawing/2014/main" val="1875439385"/>
                  </a:ext>
                </a:extLst>
              </a:tr>
              <a:tr h="672575">
                <a:tc>
                  <a:txBody>
                    <a:bodyPr/>
                    <a:lstStyle/>
                    <a:p>
                      <a:r>
                        <a:rPr lang="en-GB" dirty="0"/>
                        <a:t>Letters of Interest</a:t>
                      </a:r>
                    </a:p>
                  </a:txBody>
                  <a:tcPr marT="144000" marB="108000"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50</a:t>
                      </a:r>
                      <a:r>
                        <a:rPr lang="en-GB" dirty="0"/>
                        <a:t> Letters</a:t>
                      </a:r>
                    </a:p>
                  </a:txBody>
                  <a:tcPr marT="144000" marB="108000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S6.1</a:t>
                      </a:r>
                    </a:p>
                  </a:txBody>
                  <a:tcPr marT="144000" marB="108000"/>
                </a:tc>
                <a:extLst>
                  <a:ext uri="{0D108BD9-81ED-4DB2-BD59-A6C34878D82A}">
                    <a16:rowId xmlns:a16="http://schemas.microsoft.com/office/drawing/2014/main" val="2754304413"/>
                  </a:ext>
                </a:extLst>
              </a:tr>
              <a:tr h="9608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Clinical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Committee</a:t>
                      </a:r>
                    </a:p>
                  </a:txBody>
                  <a:tcPr marT="144000" marB="108000"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9/15</a:t>
                      </a:r>
                      <a:r>
                        <a:rPr lang="en-GB" dirty="0"/>
                        <a:t> recruited</a:t>
                      </a:r>
                    </a:p>
                    <a:p>
                      <a:r>
                        <a:rPr lang="en-GB" b="1" dirty="0"/>
                        <a:t>8</a:t>
                      </a:r>
                      <a:r>
                        <a:rPr lang="en-GB" dirty="0"/>
                        <a:t> Polish (includes</a:t>
                      </a:r>
                    </a:p>
                    <a:p>
                      <a:r>
                        <a:rPr lang="en-GB" b="1" dirty="0"/>
                        <a:t>7</a:t>
                      </a:r>
                      <a:r>
                        <a:rPr lang="en-GB" dirty="0"/>
                        <a:t> Malopolska) </a:t>
                      </a:r>
                    </a:p>
                  </a:txBody>
                  <a:tcPr marT="144000" marB="108000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S2.2.1.1 &amp; Fig. 3 &amp; Table 23</a:t>
                      </a:r>
                    </a:p>
                  </a:txBody>
                  <a:tcPr marT="144000" marB="108000"/>
                </a:tc>
                <a:extLst>
                  <a:ext uri="{0D108BD9-81ED-4DB2-BD59-A6C34878D82A}">
                    <a16:rowId xmlns:a16="http://schemas.microsoft.com/office/drawing/2014/main" val="800388251"/>
                  </a:ext>
                </a:extLst>
              </a:tr>
              <a:tr h="969944">
                <a:tc>
                  <a:txBody>
                    <a:bodyPr/>
                    <a:lstStyle/>
                    <a:p>
                      <a:r>
                        <a:rPr lang="en-GB" dirty="0"/>
                        <a:t>Industrial</a:t>
                      </a:r>
                    </a:p>
                    <a:p>
                      <a:r>
                        <a:rPr lang="en-GB" dirty="0"/>
                        <a:t>Advisory</a:t>
                      </a:r>
                    </a:p>
                    <a:p>
                      <a:r>
                        <a:rPr lang="en-GB" dirty="0"/>
                        <a:t>Committee</a:t>
                      </a:r>
                    </a:p>
                  </a:txBody>
                  <a:tcPr marT="144000" marB="108000"/>
                </a:tc>
                <a:tc>
                  <a:txBody>
                    <a:bodyPr/>
                    <a:lstStyle/>
                    <a:p>
                      <a:r>
                        <a:rPr lang="en-GB" b="1" dirty="0"/>
                        <a:t>11</a:t>
                      </a:r>
                      <a:r>
                        <a:rPr lang="en-GB" dirty="0"/>
                        <a:t> members secured, target </a:t>
                      </a:r>
                      <a:r>
                        <a:rPr lang="en-GB" b="1" dirty="0"/>
                        <a:t>20</a:t>
                      </a:r>
                      <a:r>
                        <a:rPr lang="en-GB" dirty="0"/>
                        <a:t> organisations</a:t>
                      </a:r>
                    </a:p>
                  </a:txBody>
                  <a:tcPr marT="144000" marB="108000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[S2.2.1.2 &amp; Table 24 (p34)]</a:t>
                      </a:r>
                    </a:p>
                  </a:txBody>
                  <a:tcPr marT="144000" marB="108000"/>
                </a:tc>
                <a:extLst>
                  <a:ext uri="{0D108BD9-81ED-4DB2-BD59-A6C34878D82A}">
                    <a16:rowId xmlns:a16="http://schemas.microsoft.com/office/drawing/2014/main" val="3128172977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08238817-3DA7-5246-B358-6D47BFBC3920}"/>
              </a:ext>
            </a:extLst>
          </p:cNvPr>
          <p:cNvSpPr txBox="1">
            <a:spLocks/>
          </p:cNvSpPr>
          <p:nvPr/>
        </p:nvSpPr>
        <p:spPr>
          <a:xfrm>
            <a:off x="231141" y="264645"/>
            <a:ext cx="10830560" cy="7297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Q1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: Clarify the extent to which you have taken into account the unmet medical    </a:t>
            </a:r>
          </a:p>
          <a:p>
            <a:pPr algn="l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       needs and requirements of clinicians of the Widening Country </a:t>
            </a:r>
            <a:r>
              <a:rPr lang="en-GB" sz="1800" dirty="0">
                <a:latin typeface="Cambria Math" panose="02040503050406030204" pitchFamily="18" charset="0"/>
                <a:ea typeface="Cambria Math" panose="02040503050406030204" pitchFamily="18" charset="0"/>
              </a:rPr>
              <a:t>(2 of 3)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B6D9F3-BFEF-1D45-AACB-681C2A6A9D0E}"/>
              </a:ext>
            </a:extLst>
          </p:cNvPr>
          <p:cNvSpPr/>
          <p:nvPr/>
        </p:nvSpPr>
        <p:spPr>
          <a:xfrm>
            <a:off x="275774" y="2108200"/>
            <a:ext cx="7318826" cy="4232955"/>
          </a:xfrm>
          <a:prstGeom prst="rect">
            <a:avLst/>
          </a:prstGeom>
          <a:solidFill>
            <a:srgbClr val="76B45B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31D709-D3F9-4347-B7FA-9F46B4D5DADA}"/>
              </a:ext>
            </a:extLst>
          </p:cNvPr>
          <p:cNvSpPr/>
          <p:nvPr/>
        </p:nvSpPr>
        <p:spPr>
          <a:xfrm>
            <a:off x="359594" y="2312716"/>
            <a:ext cx="7235006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chemeClr val="tx2">
                    <a:lumMod val="50000"/>
                  </a:schemeClr>
                </a:solidFill>
              </a:rPr>
              <a:t>Leveraging wide consultation during the planning stage:</a:t>
            </a:r>
          </a:p>
          <a:p>
            <a:pPr marL="742950" lvl="1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chemeClr val="tx2">
                    <a:lumMod val="50000"/>
                  </a:schemeClr>
                </a:solidFill>
              </a:rPr>
              <a:t>People, institutions, projects, conferences</a:t>
            </a:r>
          </a:p>
          <a:p>
            <a:pPr marL="742950" lvl="1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chemeClr val="tx2">
                    <a:lumMod val="50000"/>
                  </a:schemeClr>
                </a:solidFill>
              </a:rPr>
              <a:t>Focus on clinical healthcare requirements</a:t>
            </a:r>
          </a:p>
          <a:p>
            <a:pPr marL="285750" lvl="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chemeClr val="tx2">
                    <a:lumMod val="50000"/>
                  </a:schemeClr>
                </a:solidFill>
              </a:rPr>
              <a:t>Advisory committees: Scientific, Clinical, Business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chemeClr val="tx2">
                    <a:lumMod val="50000"/>
                  </a:schemeClr>
                </a:solidFill>
              </a:rPr>
              <a:t>Securing tactical commitment and collaboration</a:t>
            </a:r>
          </a:p>
          <a:p>
            <a:pPr marL="285750" lvl="0" indent="-285750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chemeClr val="tx2">
                    <a:lumMod val="50000"/>
                  </a:schemeClr>
                </a:solidFill>
              </a:rPr>
              <a:t>Strategic partnerships with research hospitals: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chemeClr val="tx2">
                    <a:lumMod val="50000"/>
                  </a:schemeClr>
                </a:solidFill>
              </a:rPr>
              <a:t>University Hospital in Krakow</a:t>
            </a:r>
          </a:p>
          <a:p>
            <a:pPr marL="742950" lvl="1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chemeClr val="tx2">
                    <a:lumMod val="50000"/>
                  </a:schemeClr>
                </a:solidFill>
              </a:rPr>
              <a:t>Co-location of Sano and Medical Simulation Centre</a:t>
            </a:r>
          </a:p>
          <a:p>
            <a:pPr marL="742950" lvl="1" indent="-28575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GB" sz="2300" dirty="0">
                <a:solidFill>
                  <a:schemeClr val="tx2">
                    <a:lumMod val="50000"/>
                  </a:schemeClr>
                </a:solidFill>
              </a:rPr>
              <a:t>Heart Prosthesis Institute: co-development of robots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947C306-0AF0-6F47-AECF-C809BA1B6C9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782" y="335143"/>
            <a:ext cx="726714" cy="36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55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ęciokąt 32"/>
          <p:cNvSpPr/>
          <p:nvPr/>
        </p:nvSpPr>
        <p:spPr>
          <a:xfrm>
            <a:off x="6169026" y="3466074"/>
            <a:ext cx="2927484" cy="1779027"/>
          </a:xfrm>
          <a:prstGeom prst="homePlate">
            <a:avLst>
              <a:gd name="adj" fmla="val 7380"/>
            </a:avLst>
          </a:prstGeom>
          <a:solidFill>
            <a:srgbClr val="76B4FF">
              <a:alpha val="30000"/>
            </a:srgbClr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2800" dirty="0">
              <a:solidFill>
                <a:srgbClr val="00B050"/>
              </a:solidFill>
            </a:endParaRPr>
          </a:p>
          <a:p>
            <a:endParaRPr lang="en-GB" sz="2400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GB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7F702FB-B733-9A43-ACCF-0E6DA2C99CC2}"/>
              </a:ext>
            </a:extLst>
          </p:cNvPr>
          <p:cNvSpPr/>
          <p:nvPr/>
        </p:nvSpPr>
        <p:spPr>
          <a:xfrm>
            <a:off x="6401400" y="3738399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2400" b="1" dirty="0"/>
          </a:p>
        </p:txBody>
      </p:sp>
      <p:sp>
        <p:nvSpPr>
          <p:cNvPr id="7" name="Rectangle 6"/>
          <p:cNvSpPr/>
          <p:nvPr/>
        </p:nvSpPr>
        <p:spPr>
          <a:xfrm>
            <a:off x="231140" y="1172051"/>
            <a:ext cx="5820510" cy="954107"/>
          </a:xfrm>
          <a:prstGeom prst="rect">
            <a:avLst/>
          </a:prstGeom>
          <a:solidFill>
            <a:srgbClr val="76B45B">
              <a:alpha val="50000"/>
            </a:srgbClr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2700" b="1" dirty="0">
                <a:solidFill>
                  <a:schemeClr val="tx2">
                    <a:lumMod val="50000"/>
                  </a:schemeClr>
                </a:solidFill>
              </a:rPr>
              <a:t>Sano has an effective mix of healthcare expertise throughout the value chain</a:t>
            </a:r>
          </a:p>
        </p:txBody>
      </p:sp>
      <p:sp>
        <p:nvSpPr>
          <p:cNvPr id="13" name="Pięciokąt 30"/>
          <p:cNvSpPr/>
          <p:nvPr/>
        </p:nvSpPr>
        <p:spPr>
          <a:xfrm>
            <a:off x="218441" y="3466075"/>
            <a:ext cx="3016437" cy="1779026"/>
          </a:xfrm>
          <a:prstGeom prst="homePlate">
            <a:avLst>
              <a:gd name="adj" fmla="val 9052"/>
            </a:avLst>
          </a:prstGeom>
          <a:solidFill>
            <a:srgbClr val="76B4FF">
              <a:alpha val="30000"/>
            </a:srgbClr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0" rtlCol="0" anchor="ctr"/>
          <a:lstStyle/>
          <a:p>
            <a:pPr>
              <a:spcAft>
                <a:spcPts val="1200"/>
              </a:spcAft>
            </a:pPr>
            <a:endParaRPr lang="en-GB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Pięciokąt 31"/>
          <p:cNvSpPr/>
          <p:nvPr/>
        </p:nvSpPr>
        <p:spPr>
          <a:xfrm>
            <a:off x="3234879" y="3466074"/>
            <a:ext cx="2924415" cy="1779027"/>
          </a:xfrm>
          <a:prstGeom prst="homePlate">
            <a:avLst>
              <a:gd name="adj" fmla="val 8094"/>
            </a:avLst>
          </a:prstGeom>
          <a:solidFill>
            <a:srgbClr val="76B4FF">
              <a:alpha val="30000"/>
            </a:srgbClr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" name="Pięciokąt 33"/>
          <p:cNvSpPr/>
          <p:nvPr/>
        </p:nvSpPr>
        <p:spPr>
          <a:xfrm>
            <a:off x="9109690" y="3466074"/>
            <a:ext cx="2892564" cy="1779027"/>
          </a:xfrm>
          <a:prstGeom prst="homePlate">
            <a:avLst>
              <a:gd name="adj" fmla="val 8808"/>
            </a:avLst>
          </a:prstGeom>
          <a:solidFill>
            <a:srgbClr val="76B4FF">
              <a:alpha val="30000"/>
            </a:srgbClr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3200" dirty="0">
                <a:solidFill>
                  <a:srgbClr val="00B050"/>
                </a:solidFill>
              </a:rPr>
              <a:t> </a:t>
            </a:r>
            <a:endParaRPr lang="en-GB" sz="2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Strzałka: pięciokąt 2">
            <a:extLst>
              <a:ext uri="{FF2B5EF4-FFF2-40B4-BE49-F238E27FC236}">
                <a16:creationId xmlns:a16="http://schemas.microsoft.com/office/drawing/2014/main" id="{B80D3D43-9DDE-4F86-88C1-FC3FEF1ACEC9}"/>
              </a:ext>
            </a:extLst>
          </p:cNvPr>
          <p:cNvSpPr/>
          <p:nvPr/>
        </p:nvSpPr>
        <p:spPr>
          <a:xfrm>
            <a:off x="3558846" y="5472816"/>
            <a:ext cx="8429228" cy="992104"/>
          </a:xfrm>
          <a:prstGeom prst="homePlate">
            <a:avLst>
              <a:gd name="adj" fmla="val 23204"/>
            </a:avLst>
          </a:prstGeom>
          <a:solidFill>
            <a:srgbClr val="76B4FF">
              <a:alpha val="30000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144000" bIns="144000" numCol="2" rtlCol="0" anchor="ctr"/>
          <a:lstStyle/>
          <a:p>
            <a:endParaRPr lang="en-GB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7104" y="3595541"/>
            <a:ext cx="22863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SMEs: Digital Health in Poland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917103" y="4400216"/>
            <a:ext cx="22863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Health clusters from the EU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867671" y="3510947"/>
            <a:ext cx="17486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Industrial corporations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867670" y="4200808"/>
            <a:ext cx="191391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EU-Industry </a:t>
            </a:r>
          </a:p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Partnership  </a:t>
            </a:r>
          </a:p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EFPIA - IMI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684558" y="3704922"/>
            <a:ext cx="22269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Regional Hospitals including the most prestigious in Poland, STH in UK  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065053" y="1168640"/>
            <a:ext cx="4908507" cy="954107"/>
          </a:xfrm>
          <a:prstGeom prst="rect">
            <a:avLst/>
          </a:prstGeom>
          <a:solidFill>
            <a:srgbClr val="76B45B">
              <a:alpha val="50000"/>
            </a:srgbClr>
          </a:solidFill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2700" b="1" dirty="0">
                <a:solidFill>
                  <a:schemeClr val="tx2">
                    <a:lumMod val="50000"/>
                  </a:schemeClr>
                </a:solidFill>
              </a:rPr>
              <a:t>Research to Clinical Deployment, across 7 major clinical domains</a:t>
            </a:r>
          </a:p>
        </p:txBody>
      </p:sp>
      <p:sp>
        <p:nvSpPr>
          <p:cNvPr id="11" name="Pięciokąt 20"/>
          <p:cNvSpPr/>
          <p:nvPr/>
        </p:nvSpPr>
        <p:spPr>
          <a:xfrm>
            <a:off x="216632" y="2370943"/>
            <a:ext cx="3006128" cy="1091819"/>
          </a:xfrm>
          <a:prstGeom prst="homePlate">
            <a:avLst>
              <a:gd name="adj" fmla="val 13241"/>
            </a:avLst>
          </a:prstGeom>
          <a:solidFill>
            <a:srgbClr val="76B4FF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" name="Pięciokąt 21"/>
          <p:cNvSpPr/>
          <p:nvPr/>
        </p:nvSpPr>
        <p:spPr>
          <a:xfrm>
            <a:off x="3235424" y="2370943"/>
            <a:ext cx="2928000" cy="1091819"/>
          </a:xfrm>
          <a:prstGeom prst="homePlate">
            <a:avLst>
              <a:gd name="adj" fmla="val 13241"/>
            </a:avLst>
          </a:prstGeom>
          <a:solidFill>
            <a:srgbClr val="76B4FF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Pięciokąt 22"/>
          <p:cNvSpPr/>
          <p:nvPr/>
        </p:nvSpPr>
        <p:spPr>
          <a:xfrm>
            <a:off x="6176776" y="2370943"/>
            <a:ext cx="2928000" cy="1091819"/>
          </a:xfrm>
          <a:prstGeom prst="homePlate">
            <a:avLst>
              <a:gd name="adj" fmla="val 13241"/>
            </a:avLst>
          </a:prstGeom>
          <a:solidFill>
            <a:srgbClr val="76B4FF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Pięciokąt 23"/>
          <p:cNvSpPr/>
          <p:nvPr/>
        </p:nvSpPr>
        <p:spPr>
          <a:xfrm>
            <a:off x="9110718" y="2370943"/>
            <a:ext cx="2877355" cy="1091819"/>
          </a:xfrm>
          <a:prstGeom prst="homePlate">
            <a:avLst>
              <a:gd name="adj" fmla="val 13241"/>
            </a:avLst>
          </a:prstGeom>
          <a:solidFill>
            <a:srgbClr val="76B4FF"/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Pięciokąt 28"/>
          <p:cNvSpPr/>
          <p:nvPr/>
        </p:nvSpPr>
        <p:spPr>
          <a:xfrm>
            <a:off x="294075" y="5472816"/>
            <a:ext cx="3235743" cy="992104"/>
          </a:xfrm>
          <a:prstGeom prst="homePlate">
            <a:avLst>
              <a:gd name="adj" fmla="val 13241"/>
            </a:avLst>
          </a:prstGeom>
          <a:solidFill>
            <a:srgbClr val="76B4FF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6" name="Pięciokąt 20">
            <a:extLst>
              <a:ext uri="{FF2B5EF4-FFF2-40B4-BE49-F238E27FC236}">
                <a16:creationId xmlns:a16="http://schemas.microsoft.com/office/drawing/2014/main" id="{97E25B09-7A15-6448-9531-9CB1D47AA51E}"/>
              </a:ext>
            </a:extLst>
          </p:cNvPr>
          <p:cNvSpPr/>
          <p:nvPr/>
        </p:nvSpPr>
        <p:spPr>
          <a:xfrm>
            <a:off x="216632" y="2391930"/>
            <a:ext cx="2856767" cy="1091819"/>
          </a:xfrm>
          <a:prstGeom prst="homePlate">
            <a:avLst>
              <a:gd name="adj" fmla="val 13241"/>
            </a:avLst>
          </a:prstGeom>
          <a:blipFill dpi="0" rotWithShape="1">
            <a:blip r:embed="rId3" cstate="print">
              <a:alphaModFix amt="22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27" name="Pięciokąt 21">
            <a:extLst>
              <a:ext uri="{FF2B5EF4-FFF2-40B4-BE49-F238E27FC236}">
                <a16:creationId xmlns:a16="http://schemas.microsoft.com/office/drawing/2014/main" id="{7BD4EE37-0FC9-E34E-8C3D-0319719C785E}"/>
              </a:ext>
            </a:extLst>
          </p:cNvPr>
          <p:cNvSpPr/>
          <p:nvPr/>
        </p:nvSpPr>
        <p:spPr>
          <a:xfrm>
            <a:off x="3267421" y="2377914"/>
            <a:ext cx="2888738" cy="1060620"/>
          </a:xfrm>
          <a:prstGeom prst="homePlate">
            <a:avLst>
              <a:gd name="adj" fmla="val 13241"/>
            </a:avLst>
          </a:prstGeom>
          <a:blipFill dpi="0" rotWithShape="1">
            <a:blip r:embed="rId4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46A3F5DB-E993-0F44-AE7D-DD6D5B175DEC}"/>
              </a:ext>
            </a:extLst>
          </p:cNvPr>
          <p:cNvSpPr txBox="1">
            <a:spLocks/>
          </p:cNvSpPr>
          <p:nvPr/>
        </p:nvSpPr>
        <p:spPr>
          <a:xfrm>
            <a:off x="231141" y="264645"/>
            <a:ext cx="10830560" cy="7297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Q1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: Clarify the extent to which you have taken into account the unmet medical    </a:t>
            </a:r>
          </a:p>
          <a:p>
            <a:pPr algn="l"/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       needs and requirements of clinicians of the Widening Country </a:t>
            </a:r>
            <a:r>
              <a:rPr lang="en-GB" sz="1800" dirty="0">
                <a:latin typeface="Cambria Math" panose="02040503050406030204" pitchFamily="18" charset="0"/>
                <a:ea typeface="Cambria Math" panose="02040503050406030204" pitchFamily="18" charset="0"/>
              </a:rPr>
              <a:t>(3 of 3)</a:t>
            </a:r>
          </a:p>
        </p:txBody>
      </p:sp>
      <p:sp>
        <p:nvSpPr>
          <p:cNvPr id="29" name="Pięciokąt 22">
            <a:extLst>
              <a:ext uri="{FF2B5EF4-FFF2-40B4-BE49-F238E27FC236}">
                <a16:creationId xmlns:a16="http://schemas.microsoft.com/office/drawing/2014/main" id="{3E9B6106-F0B5-7842-B089-1555B20CEA4B}"/>
              </a:ext>
            </a:extLst>
          </p:cNvPr>
          <p:cNvSpPr/>
          <p:nvPr/>
        </p:nvSpPr>
        <p:spPr>
          <a:xfrm>
            <a:off x="6176776" y="2380256"/>
            <a:ext cx="2928000" cy="1091819"/>
          </a:xfrm>
          <a:prstGeom prst="homePlate">
            <a:avLst>
              <a:gd name="adj" fmla="val 13241"/>
            </a:avLst>
          </a:prstGeom>
          <a:blipFill dpi="0" rotWithShape="1">
            <a:blip r:embed="rId5" cstate="print">
              <a:alphaModFix amt="2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30" name="Pięciokąt 23">
            <a:extLst>
              <a:ext uri="{FF2B5EF4-FFF2-40B4-BE49-F238E27FC236}">
                <a16:creationId xmlns:a16="http://schemas.microsoft.com/office/drawing/2014/main" id="{C423CAF3-3530-6E44-957A-4D36522468A2}"/>
              </a:ext>
            </a:extLst>
          </p:cNvPr>
          <p:cNvSpPr/>
          <p:nvPr/>
        </p:nvSpPr>
        <p:spPr>
          <a:xfrm>
            <a:off x="9103614" y="2374502"/>
            <a:ext cx="2877355" cy="1091819"/>
          </a:xfrm>
          <a:prstGeom prst="homePlate">
            <a:avLst>
              <a:gd name="adj" fmla="val 13241"/>
            </a:avLst>
          </a:prstGeom>
          <a:blipFill>
            <a:blip r:embed="rId6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ADA1BA-E2DE-F843-8AF1-BD0E1E1185EA}"/>
              </a:ext>
            </a:extLst>
          </p:cNvPr>
          <p:cNvSpPr/>
          <p:nvPr/>
        </p:nvSpPr>
        <p:spPr>
          <a:xfrm>
            <a:off x="231140" y="2487959"/>
            <a:ext cx="2842259" cy="8309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Health Science:</a:t>
            </a: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Research projects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848A9A-732E-6F45-818E-403C607328F2}"/>
              </a:ext>
            </a:extLst>
          </p:cNvPr>
          <p:cNvSpPr/>
          <p:nvPr/>
        </p:nvSpPr>
        <p:spPr>
          <a:xfrm>
            <a:off x="3223305" y="2503856"/>
            <a:ext cx="2952237" cy="8309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SMEs and Start-ups:</a:t>
            </a: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Innovations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9A693F-B7D2-9F45-A5F1-EA5A933DB08E}"/>
              </a:ext>
            </a:extLst>
          </p:cNvPr>
          <p:cNvSpPr/>
          <p:nvPr/>
        </p:nvSpPr>
        <p:spPr>
          <a:xfrm>
            <a:off x="6163424" y="2521899"/>
            <a:ext cx="3002902" cy="8309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MedTech &amp; Pharma:</a:t>
            </a: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Access to market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22C6DDB-8E8F-8A46-B94D-2B4FBA504CF2}"/>
              </a:ext>
            </a:extLst>
          </p:cNvPr>
          <p:cNvSpPr/>
          <p:nvPr/>
        </p:nvSpPr>
        <p:spPr>
          <a:xfrm>
            <a:off x="9067865" y="2521898"/>
            <a:ext cx="2952237" cy="8309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Healthcare:</a:t>
            </a:r>
          </a:p>
          <a:p>
            <a:pPr algn="ctr"/>
            <a:r>
              <a:rPr lang="en-GB" sz="2400" b="1" dirty="0">
                <a:solidFill>
                  <a:schemeClr val="bg1"/>
                </a:solidFill>
              </a:rPr>
              <a:t>Access to patients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FC50DB07-A5FE-6D4C-BE62-DE54A7C5105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073" y="1410000"/>
            <a:ext cx="926925" cy="463463"/>
          </a:xfrm>
          <a:prstGeom prst="rect">
            <a:avLst/>
          </a:prstGeom>
        </p:spPr>
      </p:pic>
      <p:sp>
        <p:nvSpPr>
          <p:cNvPr id="34" name="Pięciokąt 28">
            <a:extLst>
              <a:ext uri="{FF2B5EF4-FFF2-40B4-BE49-F238E27FC236}">
                <a16:creationId xmlns:a16="http://schemas.microsoft.com/office/drawing/2014/main" id="{5EBDDB5B-0655-E348-8546-2F1BB563D2DC}"/>
              </a:ext>
            </a:extLst>
          </p:cNvPr>
          <p:cNvSpPr/>
          <p:nvPr/>
        </p:nvSpPr>
        <p:spPr>
          <a:xfrm>
            <a:off x="294074" y="5472816"/>
            <a:ext cx="3235743" cy="992104"/>
          </a:xfrm>
          <a:prstGeom prst="homePlate">
            <a:avLst>
              <a:gd name="adj" fmla="val 13241"/>
            </a:avLst>
          </a:prstGeom>
          <a:blipFill>
            <a:blip r:embed="rId8" cstate="print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3E898AE-78C5-F047-B6D6-11BD15B3FCCF}"/>
              </a:ext>
            </a:extLst>
          </p:cNvPr>
          <p:cNvSpPr/>
          <p:nvPr/>
        </p:nvSpPr>
        <p:spPr>
          <a:xfrm>
            <a:off x="108929" y="5576497"/>
            <a:ext cx="3475317" cy="8309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Business Development </a:t>
            </a:r>
          </a:p>
          <a:p>
            <a:pPr algn="ctr"/>
            <a:r>
              <a:rPr lang="en-GB" sz="2400" dirty="0">
                <a:solidFill>
                  <a:schemeClr val="bg1"/>
                </a:solidFill>
              </a:rPr>
              <a:t>&amp; Regulatory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E649DA-AF78-2B40-9CAA-EE1469B51EE3}"/>
              </a:ext>
            </a:extLst>
          </p:cNvPr>
          <p:cNvSpPr/>
          <p:nvPr/>
        </p:nvSpPr>
        <p:spPr>
          <a:xfrm>
            <a:off x="712128" y="3610523"/>
            <a:ext cx="2526430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500"/>
              </a:spcAft>
            </a:pPr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Research proposals</a:t>
            </a:r>
          </a:p>
          <a:p>
            <a:pPr>
              <a:spcAft>
                <a:spcPts val="1500"/>
              </a:spcAft>
            </a:pPr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Therapeutic areas</a:t>
            </a:r>
          </a:p>
          <a:p>
            <a:pPr>
              <a:spcAft>
                <a:spcPts val="1500"/>
              </a:spcAft>
            </a:pPr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Universities   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29864E2-A781-3A4A-B1DF-250473D90043}"/>
              </a:ext>
            </a:extLst>
          </p:cNvPr>
          <p:cNvSpPr/>
          <p:nvPr/>
        </p:nvSpPr>
        <p:spPr>
          <a:xfrm>
            <a:off x="332174" y="3628283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b="1" dirty="0"/>
              <a:t>9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F3FBED9-732B-3446-BBCB-7A7BA5ADC5F6}"/>
              </a:ext>
            </a:extLst>
          </p:cNvPr>
          <p:cNvSpPr/>
          <p:nvPr/>
        </p:nvSpPr>
        <p:spPr>
          <a:xfrm>
            <a:off x="332174" y="4137120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/>
              <a:t>7</a:t>
            </a:r>
            <a:endParaRPr lang="pl-PL" sz="2400" b="1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E0A32A7-39F5-A743-B0E4-5E3C8DFCD37B}"/>
              </a:ext>
            </a:extLst>
          </p:cNvPr>
          <p:cNvSpPr/>
          <p:nvPr/>
        </p:nvSpPr>
        <p:spPr>
          <a:xfrm>
            <a:off x="332174" y="4628946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b="1" dirty="0"/>
              <a:t>3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1BEAA5F-A3CF-8B4F-9C4F-FB008CAC1F2D}"/>
              </a:ext>
            </a:extLst>
          </p:cNvPr>
          <p:cNvSpPr/>
          <p:nvPr/>
        </p:nvSpPr>
        <p:spPr>
          <a:xfrm>
            <a:off x="3468146" y="3741693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600" b="1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E58CADA-2711-EC48-843D-F70F0567BBA7}"/>
              </a:ext>
            </a:extLst>
          </p:cNvPr>
          <p:cNvSpPr/>
          <p:nvPr/>
        </p:nvSpPr>
        <p:spPr>
          <a:xfrm>
            <a:off x="3468146" y="4590863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b="1" dirty="0"/>
              <a:t>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F5A05B-2ECA-784B-9727-C6C25FC57291}"/>
              </a:ext>
            </a:extLst>
          </p:cNvPr>
          <p:cNvSpPr txBox="1"/>
          <p:nvPr/>
        </p:nvSpPr>
        <p:spPr>
          <a:xfrm>
            <a:off x="3454215" y="3738399"/>
            <a:ext cx="43152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900" b="1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BD2145C-2C88-6246-9717-E90B1EE1CE65}"/>
              </a:ext>
            </a:extLst>
          </p:cNvPr>
          <p:cNvSpPr/>
          <p:nvPr/>
        </p:nvSpPr>
        <p:spPr>
          <a:xfrm>
            <a:off x="6401400" y="4590863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b="1" dirty="0"/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4C16764-5557-6343-B849-DFDDD390E9E8}"/>
              </a:ext>
            </a:extLst>
          </p:cNvPr>
          <p:cNvSpPr txBox="1"/>
          <p:nvPr/>
        </p:nvSpPr>
        <p:spPr>
          <a:xfrm>
            <a:off x="6387469" y="3738399"/>
            <a:ext cx="431528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900" b="1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DB78BC1-6BAF-5A48-A3B2-EC7773785DB1}"/>
              </a:ext>
            </a:extLst>
          </p:cNvPr>
          <p:cNvSpPr/>
          <p:nvPr/>
        </p:nvSpPr>
        <p:spPr>
          <a:xfrm>
            <a:off x="9280321" y="4137120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b="1" dirty="0"/>
              <a:t>3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5512D51-8068-A54F-B153-1A390B5CA02D}"/>
              </a:ext>
            </a:extLst>
          </p:cNvPr>
          <p:cNvSpPr/>
          <p:nvPr/>
        </p:nvSpPr>
        <p:spPr>
          <a:xfrm>
            <a:off x="7732927" y="5550462"/>
            <a:ext cx="4071436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Public body </a:t>
            </a:r>
            <a:r>
              <a:rPr lang="en-GB" sz="1600" dirty="0">
                <a:solidFill>
                  <a:schemeClr val="accent5">
                    <a:lumMod val="75000"/>
                  </a:schemeClr>
                </a:solidFill>
              </a:rPr>
              <a:t>(Regional Medical Info System)</a:t>
            </a:r>
            <a:endParaRPr lang="en-GB" sz="21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B3CD533-EA72-4F4D-B9EF-6CEF904CA7AC}"/>
              </a:ext>
            </a:extLst>
          </p:cNvPr>
          <p:cNvSpPr/>
          <p:nvPr/>
        </p:nvSpPr>
        <p:spPr>
          <a:xfrm>
            <a:off x="4391839" y="5569036"/>
            <a:ext cx="1958357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Technology Park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5A156DA-8AD3-D949-9CEA-A21B95972676}"/>
              </a:ext>
            </a:extLst>
          </p:cNvPr>
          <p:cNvSpPr/>
          <p:nvPr/>
        </p:nvSpPr>
        <p:spPr>
          <a:xfrm>
            <a:off x="4417239" y="5995399"/>
            <a:ext cx="186756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Venture Capital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B5BF6BF1-D8BE-F343-92E3-FA33186534EA}"/>
              </a:ext>
            </a:extLst>
          </p:cNvPr>
          <p:cNvSpPr/>
          <p:nvPr/>
        </p:nvSpPr>
        <p:spPr>
          <a:xfrm>
            <a:off x="3959380" y="5580723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b="1" dirty="0"/>
              <a:t>3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FFE965F-CAD1-3843-90FE-8CCD5C87F5D6}"/>
              </a:ext>
            </a:extLst>
          </p:cNvPr>
          <p:cNvSpPr/>
          <p:nvPr/>
        </p:nvSpPr>
        <p:spPr>
          <a:xfrm>
            <a:off x="3974665" y="6014143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b="1" dirty="0"/>
              <a:t>1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0EEB33E-AE73-3A42-BEFC-903E02D526A5}"/>
              </a:ext>
            </a:extLst>
          </p:cNvPr>
          <p:cNvSpPr/>
          <p:nvPr/>
        </p:nvSpPr>
        <p:spPr>
          <a:xfrm>
            <a:off x="7222394" y="5580722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b="1" dirty="0"/>
              <a:t>1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C79684F-1793-AC4A-94DA-44EFB0652CB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782" y="335143"/>
            <a:ext cx="726714" cy="363357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15512D51-8068-A54F-B153-1A390B5CA02D}"/>
              </a:ext>
            </a:extLst>
          </p:cNvPr>
          <p:cNvSpPr/>
          <p:nvPr/>
        </p:nvSpPr>
        <p:spPr>
          <a:xfrm>
            <a:off x="7732927" y="6004647"/>
            <a:ext cx="3192605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100" dirty="0">
                <a:solidFill>
                  <a:schemeClr val="accent5">
                    <a:lumMod val="75000"/>
                  </a:schemeClr>
                </a:solidFill>
              </a:rPr>
              <a:t>Industrial Alliance </a:t>
            </a:r>
            <a:r>
              <a:rPr lang="en-GB" dirty="0">
                <a:solidFill>
                  <a:schemeClr val="accent5">
                    <a:lumMod val="75000"/>
                  </a:schemeClr>
                </a:solidFill>
              </a:rPr>
              <a:t>(Avicenna)</a:t>
            </a:r>
            <a:endParaRPr lang="en-GB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0EEB33E-AE73-3A42-BEFC-903E02D526A5}"/>
              </a:ext>
            </a:extLst>
          </p:cNvPr>
          <p:cNvSpPr/>
          <p:nvPr/>
        </p:nvSpPr>
        <p:spPr>
          <a:xfrm>
            <a:off x="7244623" y="6018324"/>
            <a:ext cx="388145" cy="388145"/>
          </a:xfrm>
          <a:prstGeom prst="ellipse">
            <a:avLst/>
          </a:prstGeom>
          <a:solidFill>
            <a:srgbClr val="76B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4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87482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C1CB07-36EB-4568-B22B-B06CB1FF2C0E}"/>
              </a:ext>
            </a:extLst>
          </p:cNvPr>
          <p:cNvSpPr/>
          <p:nvPr/>
        </p:nvSpPr>
        <p:spPr>
          <a:xfrm>
            <a:off x="9622535" y="1680797"/>
            <a:ext cx="2296727" cy="186673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Secretariat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Financial services</a:t>
            </a:r>
            <a:br>
              <a:rPr lang="en-GB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(accounting, payroll)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Human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Legal Office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AED453-5A5B-4A53-B36B-4AA8F4BA5ED2}"/>
              </a:ext>
            </a:extLst>
          </p:cNvPr>
          <p:cNvSpPr/>
          <p:nvPr/>
        </p:nvSpPr>
        <p:spPr>
          <a:xfrm>
            <a:off x="3468524" y="1215974"/>
            <a:ext cx="2838616" cy="46482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>
                <a:solidFill>
                  <a:schemeClr val="bg1"/>
                </a:solidFill>
              </a:rPr>
              <a:t>Development 22%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1AA89F-C76A-427D-885F-950CA9765BDC}"/>
              </a:ext>
            </a:extLst>
          </p:cNvPr>
          <p:cNvSpPr/>
          <p:nvPr/>
        </p:nvSpPr>
        <p:spPr>
          <a:xfrm>
            <a:off x="6559870" y="1680798"/>
            <a:ext cx="2838616" cy="187809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50000"/>
                  </a:schemeClr>
                </a:solidFill>
              </a:rPr>
              <a:t>Project/Portfolio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50000"/>
                  </a:schemeClr>
                </a:solidFill>
              </a:rPr>
              <a:t>IT Experts (software/hardware)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50000"/>
                  </a:schemeClr>
                </a:solidFill>
              </a:rPr>
              <a:t>Technical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4">
                    <a:lumMod val="50000"/>
                  </a:schemeClr>
                </a:solidFill>
              </a:rPr>
              <a:t>Data Manager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35EF07-D25F-4CDB-B188-83720A68A89F}"/>
              </a:ext>
            </a:extLst>
          </p:cNvPr>
          <p:cNvSpPr/>
          <p:nvPr/>
        </p:nvSpPr>
        <p:spPr>
          <a:xfrm>
            <a:off x="325463" y="611401"/>
            <a:ext cx="11606753" cy="461665"/>
          </a:xfrm>
          <a:prstGeom prst="rect">
            <a:avLst/>
          </a:prstGeom>
          <a:solidFill>
            <a:srgbClr val="76B45B">
              <a:alpha val="5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GB" sz="2300" b="1" dirty="0"/>
              <a:t>Clarification</a:t>
            </a:r>
            <a:r>
              <a:rPr lang="en-GB" sz="2300" dirty="0"/>
              <a:t>: Staff balance, mix of high value jobs: R&amp;D, programming, complex support, &amp; IT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A7AD064-E770-4040-BFA8-31E9D50A15D8}"/>
              </a:ext>
            </a:extLst>
          </p:cNvPr>
          <p:cNvSpPr/>
          <p:nvPr/>
        </p:nvSpPr>
        <p:spPr>
          <a:xfrm>
            <a:off x="577865" y="4308742"/>
            <a:ext cx="30331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sz="1400" dirty="0">
              <a:solidFill>
                <a:schemeClr val="accent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EA36809-3ABC-B64D-AEE5-0D7E94A02ABC}"/>
              </a:ext>
            </a:extLst>
          </p:cNvPr>
          <p:cNvSpPr/>
          <p:nvPr/>
        </p:nvSpPr>
        <p:spPr>
          <a:xfrm>
            <a:off x="317987" y="1640610"/>
            <a:ext cx="2838616" cy="18970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itchFamily="2" charset="2"/>
              <a:buChar char="§"/>
            </a:pP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Scientific Affairs Director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Research Team Leaders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Visiting Professors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Postdocs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PhD Students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6E3F1C8-D307-CF42-B0D7-CADC6B2F49D5}"/>
              </a:ext>
            </a:extLst>
          </p:cNvPr>
          <p:cNvSpPr txBox="1">
            <a:spLocks/>
          </p:cNvSpPr>
          <p:nvPr/>
        </p:nvSpPr>
        <p:spPr>
          <a:xfrm>
            <a:off x="312580" y="42635"/>
            <a:ext cx="11610834" cy="5832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Q2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: Clarify and justify the balance of administrative staff to research staff </a:t>
            </a:r>
            <a:r>
              <a:rPr lang="en-GB" sz="1800" dirty="0">
                <a:latin typeface="Cambria Math" panose="02040503050406030204" pitchFamily="18" charset="0"/>
                <a:ea typeface="Cambria Math" panose="02040503050406030204" pitchFamily="18" charset="0"/>
              </a:rPr>
              <a:t>(1 of 2)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27BF0F-D557-CB4E-8ED4-2450287DF647}"/>
              </a:ext>
            </a:extLst>
          </p:cNvPr>
          <p:cNvSpPr/>
          <p:nvPr/>
        </p:nvSpPr>
        <p:spPr>
          <a:xfrm>
            <a:off x="4510124" y="6296214"/>
            <a:ext cx="4494704" cy="481492"/>
          </a:xfrm>
          <a:prstGeom prst="rect">
            <a:avLst/>
          </a:prstGeom>
          <a:noFill/>
        </p:spPr>
        <p:txBody>
          <a:bodyPr wrap="square" anchor="b">
            <a:noAutofit/>
          </a:bodyPr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25% research     </a:t>
            </a:r>
            <a:r>
              <a:rPr lang="en-GB" dirty="0">
                <a:solidFill>
                  <a:schemeClr val="accent2"/>
                </a:solidFill>
              </a:rPr>
              <a:t>55% development</a:t>
            </a:r>
            <a:r>
              <a:rPr lang="en-GB" dirty="0"/>
              <a:t>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FD1E3A5-A03A-DE47-8260-54E1DD6147AE}"/>
              </a:ext>
            </a:extLst>
          </p:cNvPr>
          <p:cNvSpPr/>
          <p:nvPr/>
        </p:nvSpPr>
        <p:spPr>
          <a:xfrm>
            <a:off x="317987" y="1229589"/>
            <a:ext cx="2838616" cy="411021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>
                <a:solidFill>
                  <a:schemeClr val="bg1"/>
                </a:solidFill>
              </a:rPr>
              <a:t>Research 58%</a:t>
            </a:r>
            <a:r>
              <a:rPr lang="en-GB" b="1" baseline="30000" dirty="0">
                <a:solidFill>
                  <a:schemeClr val="bg1"/>
                </a:solidFill>
              </a:rPr>
              <a:t>*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FB7B063-CB60-FE46-9EC6-8531D97C2A62}"/>
              </a:ext>
            </a:extLst>
          </p:cNvPr>
          <p:cNvSpPr/>
          <p:nvPr/>
        </p:nvSpPr>
        <p:spPr>
          <a:xfrm>
            <a:off x="3468524" y="1683107"/>
            <a:ext cx="2838616" cy="188880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Business 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Scientific Programming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Portfolio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Marketing/Fundraising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Communications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Project Management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46DE1B-9275-994E-818A-B8C7D90D61DC}"/>
              </a:ext>
            </a:extLst>
          </p:cNvPr>
          <p:cNvSpPr/>
          <p:nvPr/>
        </p:nvSpPr>
        <p:spPr>
          <a:xfrm>
            <a:off x="6559870" y="1208139"/>
            <a:ext cx="2838616" cy="475868"/>
          </a:xfrm>
          <a:prstGeom prst="rect">
            <a:avLst/>
          </a:prstGeom>
          <a:solidFill>
            <a:srgbClr val="E0A802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>
                <a:solidFill>
                  <a:schemeClr val="bg1"/>
                </a:solidFill>
              </a:rPr>
              <a:t>Support 10%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E035E34-45AF-8248-B2EF-7B6E482C1E19}"/>
              </a:ext>
            </a:extLst>
          </p:cNvPr>
          <p:cNvSpPr/>
          <p:nvPr/>
        </p:nvSpPr>
        <p:spPr>
          <a:xfrm>
            <a:off x="9622535" y="1208235"/>
            <a:ext cx="2296727" cy="47567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1" dirty="0">
                <a:solidFill>
                  <a:schemeClr val="bg1"/>
                </a:solidFill>
              </a:rPr>
              <a:t>Administration 10%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8F9113A-0071-154C-B967-EEBDF170E5DF}"/>
              </a:ext>
            </a:extLst>
          </p:cNvPr>
          <p:cNvGrpSpPr/>
          <p:nvPr/>
        </p:nvGrpSpPr>
        <p:grpSpPr>
          <a:xfrm>
            <a:off x="117417" y="842234"/>
            <a:ext cx="11808000" cy="2825394"/>
            <a:chOff x="117417" y="769700"/>
            <a:chExt cx="11808000" cy="2945908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96FD60F-466E-4E40-B302-FDD5B4FF22AE}"/>
                </a:ext>
              </a:extLst>
            </p:cNvPr>
            <p:cNvCxnSpPr>
              <a:cxnSpLocks/>
            </p:cNvCxnSpPr>
            <p:nvPr/>
          </p:nvCxnSpPr>
          <p:spPr>
            <a:xfrm>
              <a:off x="127292" y="772383"/>
              <a:ext cx="0" cy="2943225"/>
            </a:xfrm>
            <a:prstGeom prst="line">
              <a:avLst/>
            </a:prstGeom>
            <a:ln w="25400">
              <a:solidFill>
                <a:schemeClr val="tx1">
                  <a:lumMod val="65000"/>
                  <a:lumOff val="3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E56D1E5-8DEB-204D-99D0-4FD6BCDCC99A}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 flipV="1">
              <a:off x="117418" y="769700"/>
              <a:ext cx="208045" cy="2684"/>
            </a:xfrm>
            <a:prstGeom prst="line">
              <a:avLst/>
            </a:prstGeom>
            <a:ln w="25400">
              <a:solidFill>
                <a:schemeClr val="tx1">
                  <a:lumMod val="65000"/>
                  <a:lumOff val="3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A440A2-73E0-B94A-B85F-E123F449EA39}"/>
                </a:ext>
              </a:extLst>
            </p:cNvPr>
            <p:cNvCxnSpPr>
              <a:cxnSpLocks/>
            </p:cNvCxnSpPr>
            <p:nvPr/>
          </p:nvCxnSpPr>
          <p:spPr>
            <a:xfrm>
              <a:off x="117417" y="3715608"/>
              <a:ext cx="11808000" cy="0"/>
            </a:xfrm>
            <a:prstGeom prst="line">
              <a:avLst/>
            </a:prstGeom>
            <a:ln w="25400">
              <a:solidFill>
                <a:schemeClr val="tx1">
                  <a:lumMod val="65000"/>
                  <a:lumOff val="35000"/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9F7A1EFC-7B50-C54E-812F-E2D643A921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0129333"/>
              </p:ext>
            </p:extLst>
          </p:nvPr>
        </p:nvGraphicFramePr>
        <p:xfrm>
          <a:off x="219405" y="4081407"/>
          <a:ext cx="4067915" cy="23607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127292" y="3946991"/>
            <a:ext cx="5821332" cy="2841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98152" y="6535081"/>
            <a:ext cx="18687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* Includes stipends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5008B6-E952-F845-974A-08D8EE131B36}"/>
              </a:ext>
            </a:extLst>
          </p:cNvPr>
          <p:cNvSpPr/>
          <p:nvPr/>
        </p:nvSpPr>
        <p:spPr>
          <a:xfrm>
            <a:off x="4515035" y="6115841"/>
            <a:ext cx="513672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GB" sz="1600" dirty="0">
                <a:solidFill>
                  <a:schemeClr val="bg2">
                    <a:lumMod val="10000"/>
                  </a:schemeClr>
                </a:solidFill>
              </a:rPr>
              <a:t>Overlapping roles, e.g. Scientific Programming Manager: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B3C13B-FE26-344F-BA65-3C6B49DA842D}"/>
              </a:ext>
            </a:extLst>
          </p:cNvPr>
          <p:cNvSpPr/>
          <p:nvPr/>
        </p:nvSpPr>
        <p:spPr>
          <a:xfrm>
            <a:off x="8009823" y="6413819"/>
            <a:ext cx="34532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10% support     </a:t>
            </a:r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10% administration 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5D83937-C649-9C49-8D76-3649939C1E9A}"/>
              </a:ext>
            </a:extLst>
          </p:cNvPr>
          <p:cNvCxnSpPr>
            <a:cxnSpLocks/>
          </p:cNvCxnSpPr>
          <p:nvPr/>
        </p:nvCxnSpPr>
        <p:spPr>
          <a:xfrm>
            <a:off x="4522825" y="6052341"/>
            <a:ext cx="7396437" cy="0"/>
          </a:xfrm>
          <a:prstGeom prst="line">
            <a:avLst/>
          </a:prstGeom>
          <a:ln>
            <a:solidFill>
              <a:schemeClr val="bg2">
                <a:lumMod val="10000"/>
                <a:alpha val="3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913D9ACD-0B0B-8D4E-BA64-F71B1E45E3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782" y="157343"/>
            <a:ext cx="726714" cy="3633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5AC0AB-2C71-1E46-A805-DE18493B82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4167" y="3798153"/>
            <a:ext cx="7597670" cy="219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287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a 5">
            <a:extLst>
              <a:ext uri="{FF2B5EF4-FFF2-40B4-BE49-F238E27FC236}">
                <a16:creationId xmlns:a16="http://schemas.microsoft.com/office/drawing/2014/main" id="{A17585EA-D6DD-49F7-A798-103CB2164168}"/>
              </a:ext>
            </a:extLst>
          </p:cNvPr>
          <p:cNvGrpSpPr/>
          <p:nvPr/>
        </p:nvGrpSpPr>
        <p:grpSpPr>
          <a:xfrm>
            <a:off x="260365" y="660040"/>
            <a:ext cx="11449962" cy="6083653"/>
            <a:chOff x="496458" y="1180801"/>
            <a:chExt cx="11449962" cy="6393365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ECCABAA-E524-4207-8FB9-1749ED07701D}"/>
                </a:ext>
              </a:extLst>
            </p:cNvPr>
            <p:cNvGrpSpPr/>
            <p:nvPr/>
          </p:nvGrpSpPr>
          <p:grpSpPr>
            <a:xfrm>
              <a:off x="1038247" y="1785238"/>
              <a:ext cx="10728149" cy="1699074"/>
              <a:chOff x="1041369" y="2057937"/>
              <a:chExt cx="10728149" cy="1699074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D4F82184-E575-476E-8819-34A46BF2AE85}"/>
                  </a:ext>
                </a:extLst>
              </p:cNvPr>
              <p:cNvGrpSpPr/>
              <p:nvPr/>
            </p:nvGrpSpPr>
            <p:grpSpPr>
              <a:xfrm>
                <a:off x="1041369" y="2065372"/>
                <a:ext cx="2838616" cy="1660597"/>
                <a:chOff x="1144987" y="2035534"/>
                <a:chExt cx="2838616" cy="1660597"/>
              </a:xfrm>
            </p:grpSpPr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05C1CB07-36EB-4568-B22B-B06CB1FF2C0E}"/>
                    </a:ext>
                  </a:extLst>
                </p:cNvPr>
                <p:cNvSpPr/>
                <p:nvPr/>
              </p:nvSpPr>
              <p:spPr>
                <a:xfrm>
                  <a:off x="1144987" y="2035534"/>
                  <a:ext cx="2838616" cy="1660597"/>
                </a:xfrm>
                <a:prstGeom prst="rect">
                  <a:avLst/>
                </a:prstGeom>
                <a:solidFill>
                  <a:srgbClr val="3C6EC7"/>
                </a:solidFill>
                <a:ln>
                  <a:solidFill>
                    <a:schemeClr val="accent1">
                      <a:shade val="50000"/>
                      <a:alpha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4F850A84-B3D9-4AD7-A327-C421A9C6C42D}"/>
                    </a:ext>
                  </a:extLst>
                </p:cNvPr>
                <p:cNvSpPr txBox="1"/>
                <p:nvPr/>
              </p:nvSpPr>
              <p:spPr>
                <a:xfrm>
                  <a:off x="1882056" y="2085497"/>
                  <a:ext cx="1364476" cy="38813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b="1" dirty="0">
                      <a:solidFill>
                        <a:schemeClr val="bg1"/>
                      </a:solidFill>
                    </a:rPr>
                    <a:t>Opportunity</a:t>
                  </a:r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ECCB3715-01AC-43D8-9806-624E04C723DE}"/>
                  </a:ext>
                </a:extLst>
              </p:cNvPr>
              <p:cNvGrpSpPr/>
              <p:nvPr/>
            </p:nvGrpSpPr>
            <p:grpSpPr>
              <a:xfrm>
                <a:off x="4921147" y="2060087"/>
                <a:ext cx="2934165" cy="1679441"/>
                <a:chOff x="1389442" y="2043317"/>
                <a:chExt cx="2934165" cy="1679441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6CAED453-5A5B-4A53-B36B-4AA8F4BA5ED2}"/>
                    </a:ext>
                  </a:extLst>
                </p:cNvPr>
                <p:cNvSpPr/>
                <p:nvPr/>
              </p:nvSpPr>
              <p:spPr>
                <a:xfrm>
                  <a:off x="1397654" y="2043317"/>
                  <a:ext cx="2880696" cy="1673665"/>
                </a:xfrm>
                <a:prstGeom prst="rect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solidFill>
                    <a:schemeClr val="accent1">
                      <a:shade val="50000"/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C4460E88-64FE-4C63-AE5F-C067B5167511}"/>
                    </a:ext>
                  </a:extLst>
                </p:cNvPr>
                <p:cNvSpPr txBox="1"/>
                <p:nvPr/>
              </p:nvSpPr>
              <p:spPr>
                <a:xfrm>
                  <a:off x="1389442" y="2106348"/>
                  <a:ext cx="2934165" cy="3881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b="1" dirty="0">
                      <a:solidFill>
                        <a:schemeClr val="bg1"/>
                      </a:solidFill>
                    </a:rPr>
                    <a:t>Clinical DSS creation process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A312BDCA-6D43-44C8-9DF4-5796D5BAD05C}"/>
                    </a:ext>
                  </a:extLst>
                </p:cNvPr>
                <p:cNvSpPr txBox="1"/>
                <p:nvPr/>
              </p:nvSpPr>
              <p:spPr>
                <a:xfrm>
                  <a:off x="1423998" y="2461321"/>
                  <a:ext cx="2880695" cy="126143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Iterative development, validation and pilot deployment of clinical solutions and tools</a:t>
                  </a: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6575CAF-D916-445E-86C0-B385D32D8AD4}"/>
                  </a:ext>
                </a:extLst>
              </p:cNvPr>
              <p:cNvGrpSpPr/>
              <p:nvPr/>
            </p:nvGrpSpPr>
            <p:grpSpPr>
              <a:xfrm>
                <a:off x="8817210" y="2057937"/>
                <a:ext cx="2952308" cy="1699074"/>
                <a:chOff x="1597494" y="2041167"/>
                <a:chExt cx="2952308" cy="1699074"/>
              </a:xfrm>
            </p:grpSpPr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8E1AA89F-C76A-427D-885F-950CA9765BDC}"/>
                    </a:ext>
                  </a:extLst>
                </p:cNvPr>
                <p:cNvSpPr/>
                <p:nvPr/>
              </p:nvSpPr>
              <p:spPr>
                <a:xfrm>
                  <a:off x="1597494" y="2041167"/>
                  <a:ext cx="2944818" cy="1667761"/>
                </a:xfrm>
                <a:prstGeom prst="rect">
                  <a:avLst/>
                </a:prstGeom>
                <a:solidFill>
                  <a:schemeClr val="accent5">
                    <a:lumMod val="5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757CE262-DC11-4EEF-A1DB-5CDADD32C69E}"/>
                    </a:ext>
                  </a:extLst>
                </p:cNvPr>
                <p:cNvSpPr txBox="1"/>
                <p:nvPr/>
              </p:nvSpPr>
              <p:spPr>
                <a:xfrm>
                  <a:off x="2599419" y="2140599"/>
                  <a:ext cx="1062150" cy="38813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b="1" dirty="0">
                      <a:solidFill>
                        <a:schemeClr val="bg1"/>
                      </a:solidFill>
                    </a:rPr>
                    <a:t>Outcome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BCBC1CC7-7C5F-4137-A449-7C727F074932}"/>
                    </a:ext>
                  </a:extLst>
                </p:cNvPr>
                <p:cNvSpPr txBox="1"/>
                <p:nvPr/>
              </p:nvSpPr>
              <p:spPr>
                <a:xfrm>
                  <a:off x="1711187" y="2478803"/>
                  <a:ext cx="2838615" cy="12614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Marketable product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+</a:t>
                  </a:r>
                </a:p>
                <a:p>
                  <a:pPr algn="ctr"/>
                  <a:r>
                    <a:rPr lang="en-GB" dirty="0">
                      <a:solidFill>
                        <a:schemeClr val="bg1"/>
                      </a:solidFill>
                    </a:rPr>
                    <a:t>Exploitation strategy</a:t>
                  </a:r>
                </a:p>
                <a:p>
                  <a:pPr algn="ctr"/>
                  <a:endParaRPr lang="en-GB" dirty="0"/>
                </a:p>
              </p:txBody>
            </p:sp>
          </p:grpSp>
          <p:sp>
            <p:nvSpPr>
              <p:cNvPr id="19" name="Arrow: Right 18">
                <a:extLst>
                  <a:ext uri="{FF2B5EF4-FFF2-40B4-BE49-F238E27FC236}">
                    <a16:creationId xmlns:a16="http://schemas.microsoft.com/office/drawing/2014/main" id="{02B2F0D6-32F8-471E-90DB-80024FC5D208}"/>
                  </a:ext>
                </a:extLst>
              </p:cNvPr>
              <p:cNvSpPr/>
              <p:nvPr/>
            </p:nvSpPr>
            <p:spPr>
              <a:xfrm>
                <a:off x="4188021" y="2582949"/>
                <a:ext cx="493055" cy="612743"/>
              </a:xfrm>
              <a:prstGeom prst="rightArrow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A35EF07-D25F-4CDB-B188-83720A68A89F}"/>
                </a:ext>
              </a:extLst>
            </p:cNvPr>
            <p:cNvSpPr/>
            <p:nvPr/>
          </p:nvSpPr>
          <p:spPr>
            <a:xfrm>
              <a:off x="1038246" y="1180801"/>
              <a:ext cx="10728150" cy="485168"/>
            </a:xfrm>
            <a:prstGeom prst="rect">
              <a:avLst/>
            </a:prstGeom>
            <a:solidFill>
              <a:srgbClr val="76B45B">
                <a:alpha val="5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GB" sz="2400" b="1" dirty="0"/>
                <a:t>Justification</a:t>
              </a:r>
              <a:r>
                <a:rPr lang="en-GB" sz="2400" dirty="0"/>
                <a:t>: Product development of clinical DSS at Sano requires diverse skill-sets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B92F90E3-0AAF-4430-8DA9-B6D566308B2A}"/>
                </a:ext>
              </a:extLst>
            </p:cNvPr>
            <p:cNvGrpSpPr/>
            <p:nvPr/>
          </p:nvGrpSpPr>
          <p:grpSpPr>
            <a:xfrm>
              <a:off x="1038246" y="3585615"/>
              <a:ext cx="3440596" cy="873302"/>
              <a:chOff x="1041368" y="3858314"/>
              <a:chExt cx="3440596" cy="873302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CD4140E9-259E-436B-8E40-672C0B2E63FA}"/>
                  </a:ext>
                </a:extLst>
              </p:cNvPr>
              <p:cNvSpPr/>
              <p:nvPr/>
            </p:nvSpPr>
            <p:spPr>
              <a:xfrm>
                <a:off x="1041369" y="4041465"/>
                <a:ext cx="3033183" cy="3234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endParaRPr lang="en-GB" sz="1400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E534EA51-4DB4-413E-A78D-D0E2F21C6C48}"/>
                  </a:ext>
                </a:extLst>
              </p:cNvPr>
              <p:cNvSpPr/>
              <p:nvPr/>
            </p:nvSpPr>
            <p:spPr>
              <a:xfrm>
                <a:off x="1041368" y="3858314"/>
                <a:ext cx="3440596" cy="87330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GB" sz="1600" b="1" dirty="0">
                    <a:solidFill>
                      <a:srgbClr val="382E23"/>
                    </a:solidFill>
                  </a:rPr>
                  <a:t>Staff proportion: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1600" dirty="0">
                  <a:solidFill>
                    <a:srgbClr val="382E23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1600" dirty="0">
                  <a:solidFill>
                    <a:srgbClr val="382E23"/>
                  </a:solidFill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716A2EF-1161-414E-84F2-812507994291}"/>
                </a:ext>
              </a:extLst>
            </p:cNvPr>
            <p:cNvSpPr/>
            <p:nvPr/>
          </p:nvSpPr>
          <p:spPr>
            <a:xfrm>
              <a:off x="4698835" y="3781844"/>
              <a:ext cx="3033183" cy="3234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GB" sz="1400" dirty="0">
                <a:solidFill>
                  <a:schemeClr val="accent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CD04E24-39BC-4AF5-BB04-6EB98D9AA1DF}"/>
                </a:ext>
              </a:extLst>
            </p:cNvPr>
            <p:cNvSpPr/>
            <p:nvPr/>
          </p:nvSpPr>
          <p:spPr>
            <a:xfrm>
              <a:off x="8359423" y="3768766"/>
              <a:ext cx="3033183" cy="3234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GB" sz="1400" dirty="0">
                <a:solidFill>
                  <a:schemeClr val="accent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A7AD064-E770-4040-BFA8-31E9D50A15D8}"/>
                </a:ext>
              </a:extLst>
            </p:cNvPr>
            <p:cNvSpPr/>
            <p:nvPr/>
          </p:nvSpPr>
          <p:spPr>
            <a:xfrm>
              <a:off x="496458" y="4480864"/>
              <a:ext cx="3033183" cy="3234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GB" sz="1400" dirty="0">
                <a:solidFill>
                  <a:schemeClr val="accent1"/>
                </a:solidFill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A56BA05-8F33-4D81-BDFF-170620F06E01}"/>
                </a:ext>
              </a:extLst>
            </p:cNvPr>
            <p:cNvGrpSpPr/>
            <p:nvPr/>
          </p:nvGrpSpPr>
          <p:grpSpPr>
            <a:xfrm>
              <a:off x="747335" y="1406779"/>
              <a:ext cx="11199085" cy="6167387"/>
              <a:chOff x="750457" y="1603274"/>
              <a:chExt cx="11199085" cy="6167387"/>
            </a:xfrm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D010ACD3-0744-4F9F-BE8F-404EB88DF5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0457" y="1603274"/>
                <a:ext cx="1" cy="6167387"/>
              </a:xfrm>
              <a:prstGeom prst="line">
                <a:avLst/>
              </a:prstGeom>
              <a:ln w="25400">
                <a:solidFill>
                  <a:schemeClr val="tx1">
                    <a:lumMod val="65000"/>
                    <a:lumOff val="3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E5C753DB-58AB-4A94-A7B6-6C4E4F7E95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580" y="1603274"/>
                <a:ext cx="287788" cy="0"/>
              </a:xfrm>
              <a:prstGeom prst="line">
                <a:avLst/>
              </a:prstGeom>
              <a:ln w="25400">
                <a:solidFill>
                  <a:schemeClr val="tx1">
                    <a:lumMod val="65000"/>
                    <a:lumOff val="3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0C636CB3-2FC9-4F34-9142-EFC382B517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0457" y="7770661"/>
                <a:ext cx="11199085" cy="0"/>
              </a:xfrm>
              <a:prstGeom prst="line">
                <a:avLst/>
              </a:prstGeom>
              <a:ln w="25400">
                <a:solidFill>
                  <a:schemeClr val="tx1">
                    <a:lumMod val="65000"/>
                    <a:lumOff val="3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9791DF5B-7BB0-409A-9B4F-F973E935B1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949542" y="7254484"/>
                <a:ext cx="0" cy="516177"/>
              </a:xfrm>
              <a:prstGeom prst="line">
                <a:avLst/>
              </a:prstGeom>
              <a:ln w="25400">
                <a:solidFill>
                  <a:schemeClr val="tx1">
                    <a:lumMod val="65000"/>
                    <a:lumOff val="35000"/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9A625BBD-593F-3A42-9BF1-5A506C9E05E8}"/>
              </a:ext>
            </a:extLst>
          </p:cNvPr>
          <p:cNvSpPr/>
          <p:nvPr/>
        </p:nvSpPr>
        <p:spPr>
          <a:xfrm>
            <a:off x="783453" y="5646025"/>
            <a:ext cx="10746850" cy="9233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82E23"/>
                </a:solidFill>
              </a:rPr>
              <a:t>Advanced Partners provide: training; knowledge transfer across scientific, business and marketing disciplines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82E23"/>
                </a:solidFill>
              </a:rPr>
              <a:t>Differentiated funding sources: EU → development and support; national → mostly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382E23"/>
                </a:solidFill>
              </a:rPr>
              <a:t>Aligned with typical research institutes: Fraunhofer, 2017 - scientific 54.5%, technical &amp; administrative 45.5%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0317A46-5C73-0D4D-B0BB-CDF172AC5133}"/>
              </a:ext>
            </a:extLst>
          </p:cNvPr>
          <p:cNvSpPr/>
          <p:nvPr/>
        </p:nvSpPr>
        <p:spPr>
          <a:xfrm>
            <a:off x="845388" y="3326878"/>
            <a:ext cx="1551709" cy="11829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59D7033-80EE-4E41-9655-FD7EE26DBB92}"/>
              </a:ext>
            </a:extLst>
          </p:cNvPr>
          <p:cNvSpPr/>
          <p:nvPr/>
        </p:nvSpPr>
        <p:spPr>
          <a:xfrm>
            <a:off x="845388" y="4497098"/>
            <a:ext cx="1551709" cy="4139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E816E39-3CEE-8E41-88AB-365771C7F573}"/>
              </a:ext>
            </a:extLst>
          </p:cNvPr>
          <p:cNvSpPr/>
          <p:nvPr/>
        </p:nvSpPr>
        <p:spPr>
          <a:xfrm>
            <a:off x="845388" y="4901019"/>
            <a:ext cx="1551709" cy="3605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75E1B3C-357A-0F42-AAD9-597D466B9A16}"/>
              </a:ext>
            </a:extLst>
          </p:cNvPr>
          <p:cNvSpPr/>
          <p:nvPr/>
        </p:nvSpPr>
        <p:spPr>
          <a:xfrm>
            <a:off x="845388" y="5197518"/>
            <a:ext cx="1551709" cy="23578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2F6CE4B-884F-3F47-9460-1D87ECEC6BD5}"/>
              </a:ext>
            </a:extLst>
          </p:cNvPr>
          <p:cNvSpPr/>
          <p:nvPr/>
        </p:nvSpPr>
        <p:spPr>
          <a:xfrm>
            <a:off x="2397097" y="3326878"/>
            <a:ext cx="1551709" cy="1044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Research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13A7CD5-21C0-2744-AD8E-CD3FFA92E401}"/>
              </a:ext>
            </a:extLst>
          </p:cNvPr>
          <p:cNvSpPr/>
          <p:nvPr/>
        </p:nvSpPr>
        <p:spPr>
          <a:xfrm>
            <a:off x="2397097" y="4504318"/>
            <a:ext cx="1551709" cy="408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Development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8FF5E5B-7F6C-404A-95DD-BC01C2198F46}"/>
              </a:ext>
            </a:extLst>
          </p:cNvPr>
          <p:cNvSpPr/>
          <p:nvPr/>
        </p:nvSpPr>
        <p:spPr>
          <a:xfrm>
            <a:off x="2397097" y="4874768"/>
            <a:ext cx="1551709" cy="3146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Support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6138736-8C13-9747-95F1-CDCC4ED032FF}"/>
              </a:ext>
            </a:extLst>
          </p:cNvPr>
          <p:cNvSpPr/>
          <p:nvPr/>
        </p:nvSpPr>
        <p:spPr>
          <a:xfrm>
            <a:off x="2397097" y="5111630"/>
            <a:ext cx="1717703" cy="3216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3"/>
                </a:solidFill>
              </a:rPr>
              <a:t>Administration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99F3BAE-7F44-AE4B-897C-0C5EC2378F54}"/>
              </a:ext>
            </a:extLst>
          </p:cNvPr>
          <p:cNvSpPr/>
          <p:nvPr/>
        </p:nvSpPr>
        <p:spPr>
          <a:xfrm>
            <a:off x="4686088" y="3306196"/>
            <a:ext cx="1551709" cy="6907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539BD5B-B9BB-DE41-83A8-906A3C3A8E82}"/>
              </a:ext>
            </a:extLst>
          </p:cNvPr>
          <p:cNvSpPr/>
          <p:nvPr/>
        </p:nvSpPr>
        <p:spPr>
          <a:xfrm>
            <a:off x="4686088" y="3993444"/>
            <a:ext cx="1551709" cy="6634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DB061EEB-8634-3A40-B200-F13FFEC9C8EE}"/>
              </a:ext>
            </a:extLst>
          </p:cNvPr>
          <p:cNvSpPr/>
          <p:nvPr/>
        </p:nvSpPr>
        <p:spPr>
          <a:xfrm>
            <a:off x="4686088" y="4621291"/>
            <a:ext cx="1551709" cy="50412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D9B5B42-4D6D-9445-82BB-0E50985094B8}"/>
              </a:ext>
            </a:extLst>
          </p:cNvPr>
          <p:cNvSpPr/>
          <p:nvPr/>
        </p:nvSpPr>
        <p:spPr>
          <a:xfrm>
            <a:off x="4686088" y="5090948"/>
            <a:ext cx="1551709" cy="32167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E11702F-9BF5-2746-A6A7-95FD371080BF}"/>
              </a:ext>
            </a:extLst>
          </p:cNvPr>
          <p:cNvSpPr/>
          <p:nvPr/>
        </p:nvSpPr>
        <p:spPr>
          <a:xfrm>
            <a:off x="6237797" y="3306196"/>
            <a:ext cx="1551709" cy="1044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Research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29A7DC1-E771-CC4C-A698-F8AF7CA1161B}"/>
              </a:ext>
            </a:extLst>
          </p:cNvPr>
          <p:cNvSpPr/>
          <p:nvPr/>
        </p:nvSpPr>
        <p:spPr>
          <a:xfrm>
            <a:off x="6197622" y="4113464"/>
            <a:ext cx="1551709" cy="4081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Development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C036D09-1F75-7349-AC2A-A7BC857CAD41}"/>
              </a:ext>
            </a:extLst>
          </p:cNvPr>
          <p:cNvSpPr/>
          <p:nvPr/>
        </p:nvSpPr>
        <p:spPr>
          <a:xfrm>
            <a:off x="6237797" y="4688190"/>
            <a:ext cx="1551709" cy="3146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Support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399E0B4-F870-EB42-9E90-1CE8592D38D7}"/>
              </a:ext>
            </a:extLst>
          </p:cNvPr>
          <p:cNvSpPr/>
          <p:nvPr/>
        </p:nvSpPr>
        <p:spPr>
          <a:xfrm>
            <a:off x="6237797" y="5090948"/>
            <a:ext cx="1802022" cy="3216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3"/>
                </a:solidFill>
              </a:rPr>
              <a:t>Administration</a:t>
            </a:r>
          </a:p>
          <a:p>
            <a:endParaRPr lang="en-GB" dirty="0">
              <a:solidFill>
                <a:schemeClr val="accent3"/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44CBAA0-7C57-DC40-A393-A9BEB1297C66}"/>
              </a:ext>
            </a:extLst>
          </p:cNvPr>
          <p:cNvSpPr/>
          <p:nvPr/>
        </p:nvSpPr>
        <p:spPr>
          <a:xfrm>
            <a:off x="8577995" y="3313596"/>
            <a:ext cx="1551709" cy="457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C82FF03-9517-D245-BAD3-D1C383E6875B}"/>
              </a:ext>
            </a:extLst>
          </p:cNvPr>
          <p:cNvSpPr/>
          <p:nvPr/>
        </p:nvSpPr>
        <p:spPr>
          <a:xfrm>
            <a:off x="8577995" y="3767875"/>
            <a:ext cx="1551709" cy="7026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FB90A71-6926-1D4A-B1B1-2CE1F6A204A0}"/>
              </a:ext>
            </a:extLst>
          </p:cNvPr>
          <p:cNvSpPr/>
          <p:nvPr/>
        </p:nvSpPr>
        <p:spPr>
          <a:xfrm>
            <a:off x="8577995" y="4470558"/>
            <a:ext cx="1551709" cy="60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F4A2AAA8-5E56-2546-A269-C7C9ADB00811}"/>
              </a:ext>
            </a:extLst>
          </p:cNvPr>
          <p:cNvSpPr/>
          <p:nvPr/>
        </p:nvSpPr>
        <p:spPr>
          <a:xfrm>
            <a:off x="8577995" y="5071631"/>
            <a:ext cx="1551709" cy="34838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GB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DF67D59-DE75-0546-AA3C-38B953E0CD6F}"/>
              </a:ext>
            </a:extLst>
          </p:cNvPr>
          <p:cNvSpPr/>
          <p:nvPr/>
        </p:nvSpPr>
        <p:spPr>
          <a:xfrm>
            <a:off x="10158618" y="3311891"/>
            <a:ext cx="1551709" cy="4573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Research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FAB3474-EB14-B946-BF91-713921913615}"/>
              </a:ext>
            </a:extLst>
          </p:cNvPr>
          <p:cNvSpPr/>
          <p:nvPr/>
        </p:nvSpPr>
        <p:spPr>
          <a:xfrm>
            <a:off x="10158618" y="3918570"/>
            <a:ext cx="1551709" cy="4169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Development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2FBB593-0A24-4944-8A2D-8EFF8E90DC08}"/>
              </a:ext>
            </a:extLst>
          </p:cNvPr>
          <p:cNvSpPr/>
          <p:nvPr/>
        </p:nvSpPr>
        <p:spPr>
          <a:xfrm>
            <a:off x="10158618" y="4595855"/>
            <a:ext cx="1551709" cy="3706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Support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36EE4FC-29A5-1641-9265-8335A1673DE3}"/>
              </a:ext>
            </a:extLst>
          </p:cNvPr>
          <p:cNvSpPr/>
          <p:nvPr/>
        </p:nvSpPr>
        <p:spPr>
          <a:xfrm>
            <a:off x="10158618" y="5096642"/>
            <a:ext cx="1752878" cy="3216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>
                <a:solidFill>
                  <a:schemeClr val="accent3"/>
                </a:solidFill>
              </a:rPr>
              <a:t>Administration</a:t>
            </a:r>
          </a:p>
          <a:p>
            <a:endParaRPr lang="en-GB" dirty="0">
              <a:solidFill>
                <a:schemeClr val="accent3"/>
              </a:solidFill>
            </a:endParaRPr>
          </a:p>
        </p:txBody>
      </p:sp>
      <p:sp>
        <p:nvSpPr>
          <p:cNvPr id="85" name="Title 1">
            <a:extLst>
              <a:ext uri="{FF2B5EF4-FFF2-40B4-BE49-F238E27FC236}">
                <a16:creationId xmlns:a16="http://schemas.microsoft.com/office/drawing/2014/main" id="{37B0910B-DA22-C048-BEEB-4E3D2A567F2C}"/>
              </a:ext>
            </a:extLst>
          </p:cNvPr>
          <p:cNvSpPr txBox="1">
            <a:spLocks/>
          </p:cNvSpPr>
          <p:nvPr/>
        </p:nvSpPr>
        <p:spPr>
          <a:xfrm>
            <a:off x="312580" y="42635"/>
            <a:ext cx="11610834" cy="5832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Q2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: Clarify and justify the balance of administrative staff to research staff </a:t>
            </a:r>
            <a:r>
              <a:rPr lang="en-GB" sz="1800" dirty="0">
                <a:latin typeface="Cambria Math" panose="02040503050406030204" pitchFamily="18" charset="0"/>
                <a:ea typeface="Cambria Math" panose="02040503050406030204" pitchFamily="18" charset="0"/>
              </a:rPr>
              <a:t>(2 of 2)</a:t>
            </a: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39F0AD75-EC9E-8241-8BF7-6FC10F2CA8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782" y="157343"/>
            <a:ext cx="726714" cy="363357"/>
          </a:xfrm>
          <a:prstGeom prst="rect">
            <a:avLst/>
          </a:prstGeom>
        </p:spPr>
      </p:pic>
      <p:sp>
        <p:nvSpPr>
          <p:cNvPr id="87" name="Arrow: Right 18">
            <a:extLst>
              <a:ext uri="{FF2B5EF4-FFF2-40B4-BE49-F238E27FC236}">
                <a16:creationId xmlns:a16="http://schemas.microsoft.com/office/drawing/2014/main" id="{948DDC33-855C-C047-B270-2D370AC86743}"/>
              </a:ext>
            </a:extLst>
          </p:cNvPr>
          <p:cNvSpPr/>
          <p:nvPr/>
        </p:nvSpPr>
        <p:spPr>
          <a:xfrm>
            <a:off x="7864281" y="1734775"/>
            <a:ext cx="493055" cy="583060"/>
          </a:xfrm>
          <a:prstGeom prst="rightArrow">
            <a:avLst/>
          </a:prstGeom>
          <a:solidFill>
            <a:schemeClr val="accent5">
              <a:lumMod val="75000"/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9B0C3A7-6722-C545-8800-20668090AE6E}"/>
              </a:ext>
            </a:extLst>
          </p:cNvPr>
          <p:cNvSpPr/>
          <p:nvPr/>
        </p:nvSpPr>
        <p:spPr>
          <a:xfrm>
            <a:off x="953981" y="1581836"/>
            <a:ext cx="2694280" cy="1200329"/>
          </a:xfrm>
          <a:prstGeom prst="rect">
            <a:avLst/>
          </a:prstGeom>
          <a:effectLst>
            <a:outerShdw blurRad="50800" dist="38100" dir="2700000" sx="168000" sy="168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Disease or condition with strong societal impact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+</a:t>
            </a:r>
          </a:p>
          <a:p>
            <a:pPr algn="ctr"/>
            <a:r>
              <a:rPr lang="en-GB" i="1" dirty="0">
                <a:solidFill>
                  <a:schemeClr val="bg1"/>
                </a:solidFill>
              </a:rPr>
              <a:t>In silico</a:t>
            </a:r>
            <a:r>
              <a:rPr lang="en-GB" dirty="0">
                <a:solidFill>
                  <a:schemeClr val="bg1"/>
                </a:solidFill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2145952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F64F8C66-E456-4E9F-B3E8-53C4274EAB75}"/>
              </a:ext>
            </a:extLst>
          </p:cNvPr>
          <p:cNvSpPr/>
          <p:nvPr/>
        </p:nvSpPr>
        <p:spPr>
          <a:xfrm>
            <a:off x="309127" y="959242"/>
            <a:ext cx="11462904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b="1" dirty="0"/>
              <a:t>Key Issue: 4 years is not a limit </a:t>
            </a:r>
            <a:r>
              <a:rPr lang="en-GB" sz="2000" dirty="0">
                <a:sym typeface="Wingdings" pitchFamily="2" charset="2"/>
              </a:rPr>
              <a:t> It provides an opportunity for evaluation and reflection, for both parties</a:t>
            </a:r>
            <a:endParaRPr lang="en-GB" sz="20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/>
              <a:t>The strategy reflects best practice (Association of Governing Bodies of Universities and Colleges)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Report: ‘The most common length for a single term [board member of an independent research institution] is four years’</a:t>
            </a:r>
            <a:r>
              <a:rPr lang="en-GB" sz="1600" baseline="30000" dirty="0"/>
              <a:t>*</a:t>
            </a:r>
            <a:endParaRPr lang="en-GB" sz="16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/>
              <a:t>It supports growth of strong candidates and ensures sustained excellence of leadership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/>
              <a:t>The 4-year term also aligns with the requirements of the complementary IRAP grant</a:t>
            </a:r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C1A3D1DD-354C-42CB-AB17-572E0BE6F022}"/>
              </a:ext>
            </a:extLst>
          </p:cNvPr>
          <p:cNvSpPr txBox="1">
            <a:spLocks/>
          </p:cNvSpPr>
          <p:nvPr/>
        </p:nvSpPr>
        <p:spPr>
          <a:xfrm>
            <a:off x="309126" y="166490"/>
            <a:ext cx="11514785" cy="7297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Q3</a:t>
            </a:r>
            <a:r>
              <a:rPr lang="en-GB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: Clarify why the Director will be hired for a fixed 4-year term</a:t>
            </a:r>
          </a:p>
        </p:txBody>
      </p:sp>
      <p:grpSp>
        <p:nvGrpSpPr>
          <p:cNvPr id="73" name="Grupa 72">
            <a:extLst>
              <a:ext uri="{FF2B5EF4-FFF2-40B4-BE49-F238E27FC236}">
                <a16:creationId xmlns:a16="http://schemas.microsoft.com/office/drawing/2014/main" id="{E26D783E-1873-41E6-9177-47F869B16637}"/>
              </a:ext>
            </a:extLst>
          </p:cNvPr>
          <p:cNvGrpSpPr/>
          <p:nvPr/>
        </p:nvGrpSpPr>
        <p:grpSpPr>
          <a:xfrm>
            <a:off x="0" y="4855449"/>
            <a:ext cx="10982720" cy="386855"/>
            <a:chOff x="371080" y="6286500"/>
            <a:chExt cx="10982720" cy="386855"/>
          </a:xfrm>
        </p:grpSpPr>
        <p:cxnSp>
          <p:nvCxnSpPr>
            <p:cNvPr id="97" name="Łącznik prosty ze strzałką 96">
              <a:extLst>
                <a:ext uri="{FF2B5EF4-FFF2-40B4-BE49-F238E27FC236}">
                  <a16:creationId xmlns:a16="http://schemas.microsoft.com/office/drawing/2014/main" id="{011D47FA-4419-42C8-B0D9-8153AFC02DB3}"/>
                </a:ext>
              </a:extLst>
            </p:cNvPr>
            <p:cNvCxnSpPr/>
            <p:nvPr/>
          </p:nvCxnSpPr>
          <p:spPr>
            <a:xfrm>
              <a:off x="711200" y="6286500"/>
              <a:ext cx="10642600" cy="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Łącznik prosty 97">
              <a:extLst>
                <a:ext uri="{FF2B5EF4-FFF2-40B4-BE49-F238E27FC236}">
                  <a16:creationId xmlns:a16="http://schemas.microsoft.com/office/drawing/2014/main" id="{09627EA7-7280-43AC-BA27-0E530D011CA5}"/>
                </a:ext>
              </a:extLst>
            </p:cNvPr>
            <p:cNvCxnSpPr/>
            <p:nvPr/>
          </p:nvCxnSpPr>
          <p:spPr>
            <a:xfrm>
              <a:off x="711200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Łącznik prosty 98">
              <a:extLst>
                <a:ext uri="{FF2B5EF4-FFF2-40B4-BE49-F238E27FC236}">
                  <a16:creationId xmlns:a16="http://schemas.microsoft.com/office/drawing/2014/main" id="{0939A16A-B0D1-4299-BF28-261FFA27428F}"/>
                </a:ext>
              </a:extLst>
            </p:cNvPr>
            <p:cNvCxnSpPr/>
            <p:nvPr/>
          </p:nvCxnSpPr>
          <p:spPr>
            <a:xfrm>
              <a:off x="1573802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Łącznik prosty 99">
              <a:extLst>
                <a:ext uri="{FF2B5EF4-FFF2-40B4-BE49-F238E27FC236}">
                  <a16:creationId xmlns:a16="http://schemas.microsoft.com/office/drawing/2014/main" id="{19CB469F-B9E9-4E32-ABA9-08B7EBCA4C29}"/>
                </a:ext>
              </a:extLst>
            </p:cNvPr>
            <p:cNvCxnSpPr/>
            <p:nvPr/>
          </p:nvCxnSpPr>
          <p:spPr>
            <a:xfrm>
              <a:off x="2423704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Łącznik prosty 100">
              <a:extLst>
                <a:ext uri="{FF2B5EF4-FFF2-40B4-BE49-F238E27FC236}">
                  <a16:creationId xmlns:a16="http://schemas.microsoft.com/office/drawing/2014/main" id="{BDFE7A9C-6B11-4391-8868-77C7246AF44E}"/>
                </a:ext>
              </a:extLst>
            </p:cNvPr>
            <p:cNvCxnSpPr/>
            <p:nvPr/>
          </p:nvCxnSpPr>
          <p:spPr>
            <a:xfrm>
              <a:off x="3273606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Łącznik prosty 101">
              <a:extLst>
                <a:ext uri="{FF2B5EF4-FFF2-40B4-BE49-F238E27FC236}">
                  <a16:creationId xmlns:a16="http://schemas.microsoft.com/office/drawing/2014/main" id="{80F1FC12-C2A6-4D8C-BB66-9FCAFAC33A8F}"/>
                </a:ext>
              </a:extLst>
            </p:cNvPr>
            <p:cNvCxnSpPr/>
            <p:nvPr/>
          </p:nvCxnSpPr>
          <p:spPr>
            <a:xfrm>
              <a:off x="4132852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Łącznik prosty 102">
              <a:extLst>
                <a:ext uri="{FF2B5EF4-FFF2-40B4-BE49-F238E27FC236}">
                  <a16:creationId xmlns:a16="http://schemas.microsoft.com/office/drawing/2014/main" id="{3B74F4F3-61AF-4C2D-98EF-90386751682E}"/>
                </a:ext>
              </a:extLst>
            </p:cNvPr>
            <p:cNvCxnSpPr/>
            <p:nvPr/>
          </p:nvCxnSpPr>
          <p:spPr>
            <a:xfrm>
              <a:off x="4982754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Łącznik prosty 103">
              <a:extLst>
                <a:ext uri="{FF2B5EF4-FFF2-40B4-BE49-F238E27FC236}">
                  <a16:creationId xmlns:a16="http://schemas.microsoft.com/office/drawing/2014/main" id="{1846EE48-B9F6-4041-94B7-3C9E44A331C6}"/>
                </a:ext>
              </a:extLst>
            </p:cNvPr>
            <p:cNvCxnSpPr/>
            <p:nvPr/>
          </p:nvCxnSpPr>
          <p:spPr>
            <a:xfrm>
              <a:off x="5832656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Łącznik prosty 104">
              <a:extLst>
                <a:ext uri="{FF2B5EF4-FFF2-40B4-BE49-F238E27FC236}">
                  <a16:creationId xmlns:a16="http://schemas.microsoft.com/office/drawing/2014/main" id="{537AC01C-C931-46F0-943C-FA7D48F92D3D}"/>
                </a:ext>
              </a:extLst>
            </p:cNvPr>
            <p:cNvCxnSpPr/>
            <p:nvPr/>
          </p:nvCxnSpPr>
          <p:spPr>
            <a:xfrm>
              <a:off x="6694442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Łącznik prosty 105">
              <a:extLst>
                <a:ext uri="{FF2B5EF4-FFF2-40B4-BE49-F238E27FC236}">
                  <a16:creationId xmlns:a16="http://schemas.microsoft.com/office/drawing/2014/main" id="{0D8EB9CD-4C17-44E4-B368-E419E9258EB2}"/>
                </a:ext>
              </a:extLst>
            </p:cNvPr>
            <p:cNvCxnSpPr/>
            <p:nvPr/>
          </p:nvCxnSpPr>
          <p:spPr>
            <a:xfrm>
              <a:off x="7544344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Łącznik prosty 106">
              <a:extLst>
                <a:ext uri="{FF2B5EF4-FFF2-40B4-BE49-F238E27FC236}">
                  <a16:creationId xmlns:a16="http://schemas.microsoft.com/office/drawing/2014/main" id="{CEC0BAA1-189A-4809-B250-1D292B0E51C5}"/>
                </a:ext>
              </a:extLst>
            </p:cNvPr>
            <p:cNvCxnSpPr/>
            <p:nvPr/>
          </p:nvCxnSpPr>
          <p:spPr>
            <a:xfrm>
              <a:off x="8394246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Łącznik prosty 107">
              <a:extLst>
                <a:ext uri="{FF2B5EF4-FFF2-40B4-BE49-F238E27FC236}">
                  <a16:creationId xmlns:a16="http://schemas.microsoft.com/office/drawing/2014/main" id="{67F2F867-C8F2-4214-A805-A8F7351B26D4}"/>
                </a:ext>
              </a:extLst>
            </p:cNvPr>
            <p:cNvCxnSpPr/>
            <p:nvPr/>
          </p:nvCxnSpPr>
          <p:spPr>
            <a:xfrm>
              <a:off x="9253492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Łącznik prosty 108">
              <a:extLst>
                <a:ext uri="{FF2B5EF4-FFF2-40B4-BE49-F238E27FC236}">
                  <a16:creationId xmlns:a16="http://schemas.microsoft.com/office/drawing/2014/main" id="{867044A2-FBD9-4D94-95BC-7A2D9EBF59B6}"/>
                </a:ext>
              </a:extLst>
            </p:cNvPr>
            <p:cNvCxnSpPr/>
            <p:nvPr/>
          </p:nvCxnSpPr>
          <p:spPr>
            <a:xfrm>
              <a:off x="10103394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Łącznik prosty 109">
              <a:extLst>
                <a:ext uri="{FF2B5EF4-FFF2-40B4-BE49-F238E27FC236}">
                  <a16:creationId xmlns:a16="http://schemas.microsoft.com/office/drawing/2014/main" id="{7B2AE1D4-D35C-459E-AF6F-2AFA2BA2D179}"/>
                </a:ext>
              </a:extLst>
            </p:cNvPr>
            <p:cNvCxnSpPr/>
            <p:nvPr/>
          </p:nvCxnSpPr>
          <p:spPr>
            <a:xfrm>
              <a:off x="10953296" y="6286500"/>
              <a:ext cx="0" cy="14478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pole tekstowe 110">
              <a:extLst>
                <a:ext uri="{FF2B5EF4-FFF2-40B4-BE49-F238E27FC236}">
                  <a16:creationId xmlns:a16="http://schemas.microsoft.com/office/drawing/2014/main" id="{78D9D926-F247-4FDF-A03F-85443D49C546}"/>
                </a:ext>
              </a:extLst>
            </p:cNvPr>
            <p:cNvSpPr txBox="1"/>
            <p:nvPr/>
          </p:nvSpPr>
          <p:spPr>
            <a:xfrm>
              <a:off x="1347923" y="6358890"/>
              <a:ext cx="4299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M6</a:t>
              </a:r>
            </a:p>
          </p:txBody>
        </p:sp>
        <p:sp>
          <p:nvSpPr>
            <p:cNvPr id="112" name="pole tekstowe 111">
              <a:extLst>
                <a:ext uri="{FF2B5EF4-FFF2-40B4-BE49-F238E27FC236}">
                  <a16:creationId xmlns:a16="http://schemas.microsoft.com/office/drawing/2014/main" id="{37DD2F4B-04E1-4797-9E0A-DFDF2FD68BCE}"/>
                </a:ext>
              </a:extLst>
            </p:cNvPr>
            <p:cNvSpPr txBox="1"/>
            <p:nvPr/>
          </p:nvSpPr>
          <p:spPr>
            <a:xfrm>
              <a:off x="2147725" y="6365578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M12</a:t>
              </a:r>
            </a:p>
          </p:txBody>
        </p:sp>
        <p:sp>
          <p:nvSpPr>
            <p:cNvPr id="113" name="pole tekstowe 112">
              <a:extLst>
                <a:ext uri="{FF2B5EF4-FFF2-40B4-BE49-F238E27FC236}">
                  <a16:creationId xmlns:a16="http://schemas.microsoft.com/office/drawing/2014/main" id="{5BB70F99-28F4-48E7-8B48-5CA82CA98C29}"/>
                </a:ext>
              </a:extLst>
            </p:cNvPr>
            <p:cNvSpPr txBox="1"/>
            <p:nvPr/>
          </p:nvSpPr>
          <p:spPr>
            <a:xfrm>
              <a:off x="3010418" y="6358889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M18</a:t>
              </a:r>
            </a:p>
          </p:txBody>
        </p:sp>
        <p:sp>
          <p:nvSpPr>
            <p:cNvPr id="114" name="pole tekstowe 113">
              <a:extLst>
                <a:ext uri="{FF2B5EF4-FFF2-40B4-BE49-F238E27FC236}">
                  <a16:creationId xmlns:a16="http://schemas.microsoft.com/office/drawing/2014/main" id="{069C59F6-DFB9-4827-89F3-3E79F026268B}"/>
                </a:ext>
              </a:extLst>
            </p:cNvPr>
            <p:cNvSpPr txBox="1"/>
            <p:nvPr/>
          </p:nvSpPr>
          <p:spPr>
            <a:xfrm>
              <a:off x="3869663" y="6365578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M24</a:t>
              </a:r>
            </a:p>
          </p:txBody>
        </p:sp>
        <p:sp>
          <p:nvSpPr>
            <p:cNvPr id="115" name="pole tekstowe 114">
              <a:extLst>
                <a:ext uri="{FF2B5EF4-FFF2-40B4-BE49-F238E27FC236}">
                  <a16:creationId xmlns:a16="http://schemas.microsoft.com/office/drawing/2014/main" id="{DD5D914E-CD06-4466-B73D-39608B775442}"/>
                </a:ext>
              </a:extLst>
            </p:cNvPr>
            <p:cNvSpPr txBox="1"/>
            <p:nvPr/>
          </p:nvSpPr>
          <p:spPr>
            <a:xfrm>
              <a:off x="4719564" y="6365578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M30</a:t>
              </a:r>
            </a:p>
          </p:txBody>
        </p:sp>
        <p:sp>
          <p:nvSpPr>
            <p:cNvPr id="116" name="pole tekstowe 115">
              <a:extLst>
                <a:ext uri="{FF2B5EF4-FFF2-40B4-BE49-F238E27FC236}">
                  <a16:creationId xmlns:a16="http://schemas.microsoft.com/office/drawing/2014/main" id="{8B5F90D8-22F9-460B-A73C-6E85EBE9CF03}"/>
                </a:ext>
              </a:extLst>
            </p:cNvPr>
            <p:cNvSpPr txBox="1"/>
            <p:nvPr/>
          </p:nvSpPr>
          <p:spPr>
            <a:xfrm>
              <a:off x="5576248" y="6358889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M36</a:t>
              </a:r>
            </a:p>
          </p:txBody>
        </p:sp>
        <p:sp>
          <p:nvSpPr>
            <p:cNvPr id="117" name="pole tekstowe 116">
              <a:extLst>
                <a:ext uri="{FF2B5EF4-FFF2-40B4-BE49-F238E27FC236}">
                  <a16:creationId xmlns:a16="http://schemas.microsoft.com/office/drawing/2014/main" id="{AD31A6B9-6743-4E19-BCAD-3D9DD48CA464}"/>
                </a:ext>
              </a:extLst>
            </p:cNvPr>
            <p:cNvSpPr txBox="1"/>
            <p:nvPr/>
          </p:nvSpPr>
          <p:spPr>
            <a:xfrm>
              <a:off x="6411659" y="6365578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M42</a:t>
              </a:r>
            </a:p>
          </p:txBody>
        </p:sp>
        <p:sp>
          <p:nvSpPr>
            <p:cNvPr id="118" name="pole tekstowe 117">
              <a:extLst>
                <a:ext uri="{FF2B5EF4-FFF2-40B4-BE49-F238E27FC236}">
                  <a16:creationId xmlns:a16="http://schemas.microsoft.com/office/drawing/2014/main" id="{52852414-4770-4169-B191-0651846228AC}"/>
                </a:ext>
              </a:extLst>
            </p:cNvPr>
            <p:cNvSpPr txBox="1"/>
            <p:nvPr/>
          </p:nvSpPr>
          <p:spPr>
            <a:xfrm>
              <a:off x="7274352" y="6358889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M48</a:t>
              </a:r>
            </a:p>
          </p:txBody>
        </p:sp>
        <p:sp>
          <p:nvSpPr>
            <p:cNvPr id="119" name="pole tekstowe 118">
              <a:extLst>
                <a:ext uri="{FF2B5EF4-FFF2-40B4-BE49-F238E27FC236}">
                  <a16:creationId xmlns:a16="http://schemas.microsoft.com/office/drawing/2014/main" id="{A206D4E4-CF8E-434D-8A15-0666F456E732}"/>
                </a:ext>
              </a:extLst>
            </p:cNvPr>
            <p:cNvSpPr txBox="1"/>
            <p:nvPr/>
          </p:nvSpPr>
          <p:spPr>
            <a:xfrm>
              <a:off x="8133597" y="6365578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M54</a:t>
              </a:r>
            </a:p>
          </p:txBody>
        </p:sp>
        <p:sp>
          <p:nvSpPr>
            <p:cNvPr id="120" name="pole tekstowe 119">
              <a:extLst>
                <a:ext uri="{FF2B5EF4-FFF2-40B4-BE49-F238E27FC236}">
                  <a16:creationId xmlns:a16="http://schemas.microsoft.com/office/drawing/2014/main" id="{BDFB3D52-4FF6-4FDE-BD85-F31362A6721A}"/>
                </a:ext>
              </a:extLst>
            </p:cNvPr>
            <p:cNvSpPr txBox="1"/>
            <p:nvPr/>
          </p:nvSpPr>
          <p:spPr>
            <a:xfrm>
              <a:off x="8983498" y="6365578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M60</a:t>
              </a:r>
            </a:p>
          </p:txBody>
        </p:sp>
        <p:sp>
          <p:nvSpPr>
            <p:cNvPr id="121" name="pole tekstowe 120">
              <a:extLst>
                <a:ext uri="{FF2B5EF4-FFF2-40B4-BE49-F238E27FC236}">
                  <a16:creationId xmlns:a16="http://schemas.microsoft.com/office/drawing/2014/main" id="{A3727FBD-8DD4-4562-A76F-AAE781654DEB}"/>
                </a:ext>
              </a:extLst>
            </p:cNvPr>
            <p:cNvSpPr txBox="1"/>
            <p:nvPr/>
          </p:nvSpPr>
          <p:spPr>
            <a:xfrm>
              <a:off x="9854746" y="6365578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M66</a:t>
              </a:r>
            </a:p>
          </p:txBody>
        </p:sp>
        <p:sp>
          <p:nvSpPr>
            <p:cNvPr id="122" name="pole tekstowe 121">
              <a:extLst>
                <a:ext uri="{FF2B5EF4-FFF2-40B4-BE49-F238E27FC236}">
                  <a16:creationId xmlns:a16="http://schemas.microsoft.com/office/drawing/2014/main" id="{0CB739A3-EFA9-4DC0-9801-1518A53998DD}"/>
                </a:ext>
              </a:extLst>
            </p:cNvPr>
            <p:cNvSpPr txBox="1"/>
            <p:nvPr/>
          </p:nvSpPr>
          <p:spPr>
            <a:xfrm>
              <a:off x="10704647" y="6365578"/>
              <a:ext cx="5212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M72</a:t>
              </a:r>
            </a:p>
          </p:txBody>
        </p:sp>
        <p:sp>
          <p:nvSpPr>
            <p:cNvPr id="123" name="pole tekstowe 122">
              <a:extLst>
                <a:ext uri="{FF2B5EF4-FFF2-40B4-BE49-F238E27FC236}">
                  <a16:creationId xmlns:a16="http://schemas.microsoft.com/office/drawing/2014/main" id="{A2DE6F5F-9766-4562-93D9-4181FAAB6C33}"/>
                </a:ext>
              </a:extLst>
            </p:cNvPr>
            <p:cNvSpPr txBox="1"/>
            <p:nvPr/>
          </p:nvSpPr>
          <p:spPr>
            <a:xfrm>
              <a:off x="371080" y="6349504"/>
              <a:ext cx="7056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solidFill>
                    <a:schemeClr val="accent1"/>
                  </a:solidFill>
                </a:rPr>
                <a:t>Launch</a:t>
              </a:r>
            </a:p>
          </p:txBody>
        </p:sp>
      </p:grpSp>
      <p:grpSp>
        <p:nvGrpSpPr>
          <p:cNvPr id="33" name="Grupa 32">
            <a:extLst>
              <a:ext uri="{FF2B5EF4-FFF2-40B4-BE49-F238E27FC236}">
                <a16:creationId xmlns:a16="http://schemas.microsoft.com/office/drawing/2014/main" id="{4098BFA3-9FB1-48F6-9E1B-B0A6E6963D7E}"/>
              </a:ext>
            </a:extLst>
          </p:cNvPr>
          <p:cNvGrpSpPr/>
          <p:nvPr/>
        </p:nvGrpSpPr>
        <p:grpSpPr>
          <a:xfrm>
            <a:off x="334196" y="3146930"/>
            <a:ext cx="11873101" cy="3460482"/>
            <a:chOff x="334196" y="3083430"/>
            <a:chExt cx="11873101" cy="3460482"/>
          </a:xfrm>
        </p:grpSpPr>
        <p:sp>
          <p:nvSpPr>
            <p:cNvPr id="72" name="Prostokąt 71">
              <a:extLst>
                <a:ext uri="{FF2B5EF4-FFF2-40B4-BE49-F238E27FC236}">
                  <a16:creationId xmlns:a16="http://schemas.microsoft.com/office/drawing/2014/main" id="{8834FE30-C66E-464D-B44D-A7C5EFA00B35}"/>
                </a:ext>
              </a:extLst>
            </p:cNvPr>
            <p:cNvSpPr/>
            <p:nvPr/>
          </p:nvSpPr>
          <p:spPr>
            <a:xfrm>
              <a:off x="334196" y="4300366"/>
              <a:ext cx="2586690" cy="401744"/>
            </a:xfrm>
            <a:prstGeom prst="rect">
              <a:avLst/>
            </a:prstGeom>
            <a:solidFill>
              <a:srgbClr val="76B45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Formative phase</a:t>
              </a:r>
            </a:p>
          </p:txBody>
        </p:sp>
        <p:cxnSp>
          <p:nvCxnSpPr>
            <p:cNvPr id="77" name="Łącznik prosty 76">
              <a:extLst>
                <a:ext uri="{FF2B5EF4-FFF2-40B4-BE49-F238E27FC236}">
                  <a16:creationId xmlns:a16="http://schemas.microsoft.com/office/drawing/2014/main" id="{D52424D1-96D6-4E03-9BCE-8AEE790619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8760" y="4838405"/>
              <a:ext cx="0" cy="158400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pole tekstowe 77">
              <a:extLst>
                <a:ext uri="{FF2B5EF4-FFF2-40B4-BE49-F238E27FC236}">
                  <a16:creationId xmlns:a16="http://schemas.microsoft.com/office/drawing/2014/main" id="{C0B231EA-A32E-4B0A-B9A9-1CA7EE3889E6}"/>
                </a:ext>
              </a:extLst>
            </p:cNvPr>
            <p:cNvSpPr txBox="1"/>
            <p:nvPr/>
          </p:nvSpPr>
          <p:spPr>
            <a:xfrm>
              <a:off x="876765" y="6020692"/>
              <a:ext cx="222080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/>
                <a:t>Centre acquires legal status</a:t>
              </a:r>
            </a:p>
            <a:p>
              <a:r>
                <a:rPr lang="en-GB" sz="1400" b="1" dirty="0"/>
                <a:t>Hiring commences</a:t>
              </a:r>
            </a:p>
          </p:txBody>
        </p:sp>
        <p:cxnSp>
          <p:nvCxnSpPr>
            <p:cNvPr id="79" name="Łącznik prosty 78">
              <a:extLst>
                <a:ext uri="{FF2B5EF4-FFF2-40B4-BE49-F238E27FC236}">
                  <a16:creationId xmlns:a16="http://schemas.microsoft.com/office/drawing/2014/main" id="{ACCBEB2E-CD16-477C-862C-4A5B7CB775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9673" y="3179726"/>
              <a:ext cx="0" cy="110175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pole tekstowe 79">
              <a:extLst>
                <a:ext uri="{FF2B5EF4-FFF2-40B4-BE49-F238E27FC236}">
                  <a16:creationId xmlns:a16="http://schemas.microsoft.com/office/drawing/2014/main" id="{6DA64022-8FA7-45B0-B87C-6828553E0475}"/>
                </a:ext>
              </a:extLst>
            </p:cNvPr>
            <p:cNvSpPr txBox="1"/>
            <p:nvPr/>
          </p:nvSpPr>
          <p:spPr>
            <a:xfrm>
              <a:off x="508721" y="3083430"/>
              <a:ext cx="39934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/>
                <a:t>Formal bodies established (incl. Search Committee)</a:t>
              </a:r>
            </a:p>
          </p:txBody>
        </p:sp>
        <p:cxnSp>
          <p:nvCxnSpPr>
            <p:cNvPr id="81" name="Łącznik prosty 80">
              <a:extLst>
                <a:ext uri="{FF2B5EF4-FFF2-40B4-BE49-F238E27FC236}">
                  <a16:creationId xmlns:a16="http://schemas.microsoft.com/office/drawing/2014/main" id="{95B5A987-18B8-4700-B079-2AAB72436F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56799" y="3749909"/>
              <a:ext cx="0" cy="531576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pole tekstowe 81">
              <a:extLst>
                <a:ext uri="{FF2B5EF4-FFF2-40B4-BE49-F238E27FC236}">
                  <a16:creationId xmlns:a16="http://schemas.microsoft.com/office/drawing/2014/main" id="{2655FC31-BD71-468C-BDF0-2C5521C1FA98}"/>
                </a:ext>
              </a:extLst>
            </p:cNvPr>
            <p:cNvSpPr txBox="1"/>
            <p:nvPr/>
          </p:nvSpPr>
          <p:spPr>
            <a:xfrm>
              <a:off x="1406769" y="3660642"/>
              <a:ext cx="25934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>
                  <a:solidFill>
                    <a:srgbClr val="FF0000"/>
                  </a:solidFill>
                </a:rPr>
                <a:t>ISC selects Director candidate</a:t>
              </a:r>
            </a:p>
            <a:p>
              <a:r>
                <a:rPr lang="en-GB" sz="1400" b="1" dirty="0"/>
                <a:t>Centre formally joins the project</a:t>
              </a:r>
            </a:p>
          </p:txBody>
        </p:sp>
        <p:cxnSp>
          <p:nvCxnSpPr>
            <p:cNvPr id="83" name="Łącznik prosty 82">
              <a:extLst>
                <a:ext uri="{FF2B5EF4-FFF2-40B4-BE49-F238E27FC236}">
                  <a16:creationId xmlns:a16="http://schemas.microsoft.com/office/drawing/2014/main" id="{334169FA-85DD-477C-992C-881B4FB7046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37294" y="5180142"/>
              <a:ext cx="0" cy="79200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pole tekstowe 83">
              <a:extLst>
                <a:ext uri="{FF2B5EF4-FFF2-40B4-BE49-F238E27FC236}">
                  <a16:creationId xmlns:a16="http://schemas.microsoft.com/office/drawing/2014/main" id="{3E85EC3F-C936-4901-A503-48317D0D89D5}"/>
                </a:ext>
              </a:extLst>
            </p:cNvPr>
            <p:cNvSpPr txBox="1"/>
            <p:nvPr/>
          </p:nvSpPr>
          <p:spPr>
            <a:xfrm>
              <a:off x="2006163" y="5732677"/>
              <a:ext cx="24491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b="1" dirty="0"/>
                <a:t>Research agenda approved</a:t>
              </a:r>
            </a:p>
          </p:txBody>
        </p:sp>
        <p:cxnSp>
          <p:nvCxnSpPr>
            <p:cNvPr id="85" name="Łącznik prosty 84">
              <a:extLst>
                <a:ext uri="{FF2B5EF4-FFF2-40B4-BE49-F238E27FC236}">
                  <a16:creationId xmlns:a16="http://schemas.microsoft.com/office/drawing/2014/main" id="{EAFCEEDD-5987-4C05-BC53-54B96D6488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99986" y="5190996"/>
              <a:ext cx="0" cy="43200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pole tekstowe 85">
              <a:extLst>
                <a:ext uri="{FF2B5EF4-FFF2-40B4-BE49-F238E27FC236}">
                  <a16:creationId xmlns:a16="http://schemas.microsoft.com/office/drawing/2014/main" id="{803B7E34-4AE3-4EC1-8D68-835DB1622C92}"/>
                </a:ext>
              </a:extLst>
            </p:cNvPr>
            <p:cNvSpPr txBox="1"/>
            <p:nvPr/>
          </p:nvSpPr>
          <p:spPr>
            <a:xfrm>
              <a:off x="2899986" y="5381170"/>
              <a:ext cx="21576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/>
                <a:t>Research leaders recruited</a:t>
              </a:r>
            </a:p>
          </p:txBody>
        </p:sp>
        <p:cxnSp>
          <p:nvCxnSpPr>
            <p:cNvPr id="87" name="Łącznik prosty 86">
              <a:extLst>
                <a:ext uri="{FF2B5EF4-FFF2-40B4-BE49-F238E27FC236}">
                  <a16:creationId xmlns:a16="http://schemas.microsoft.com/office/drawing/2014/main" id="{36605235-DA86-467F-9F01-9E35C3AFC2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47304" y="3563446"/>
              <a:ext cx="0" cy="71803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pole tekstowe 87">
              <a:extLst>
                <a:ext uri="{FF2B5EF4-FFF2-40B4-BE49-F238E27FC236}">
                  <a16:creationId xmlns:a16="http://schemas.microsoft.com/office/drawing/2014/main" id="{30956015-D149-4AB0-8DF5-9AD2EDBD9548}"/>
                </a:ext>
              </a:extLst>
            </p:cNvPr>
            <p:cNvSpPr txBox="1"/>
            <p:nvPr/>
          </p:nvSpPr>
          <p:spPr>
            <a:xfrm>
              <a:off x="4290348" y="3469154"/>
              <a:ext cx="3993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b="1" dirty="0"/>
                <a:t>Initial performance and portfolio review completed</a:t>
              </a:r>
            </a:p>
          </p:txBody>
        </p:sp>
        <p:cxnSp>
          <p:nvCxnSpPr>
            <p:cNvPr id="89" name="Łącznik prosty 88">
              <a:extLst>
                <a:ext uri="{FF2B5EF4-FFF2-40B4-BE49-F238E27FC236}">
                  <a16:creationId xmlns:a16="http://schemas.microsoft.com/office/drawing/2014/main" id="{11F7D612-43A8-4E50-85F3-D62CAF8733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7894" y="4888459"/>
              <a:ext cx="0" cy="147600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pole tekstowe 89">
              <a:extLst>
                <a:ext uri="{FF2B5EF4-FFF2-40B4-BE49-F238E27FC236}">
                  <a16:creationId xmlns:a16="http://schemas.microsoft.com/office/drawing/2014/main" id="{B607EDE3-33D4-477E-96B6-454215D209C2}"/>
                </a:ext>
              </a:extLst>
            </p:cNvPr>
            <p:cNvSpPr txBox="1"/>
            <p:nvPr/>
          </p:nvSpPr>
          <p:spPr>
            <a:xfrm>
              <a:off x="6066518" y="5949582"/>
              <a:ext cx="34309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b="1" dirty="0"/>
                <a:t>Clinical and industrial engagement assessed </a:t>
              </a:r>
              <a:r>
                <a:rPr lang="en-GB" sz="1400" b="1" dirty="0">
                  <a:sym typeface="Wingdings" pitchFamily="2" charset="2"/>
                </a:rPr>
                <a:t> </a:t>
              </a:r>
              <a:r>
                <a:rPr lang="en-GB" sz="1400" b="1" dirty="0"/>
                <a:t> annual report of the Centre</a:t>
              </a:r>
            </a:p>
          </p:txBody>
        </p:sp>
        <p:cxnSp>
          <p:nvCxnSpPr>
            <p:cNvPr id="91" name="Łącznik prosty 90">
              <a:extLst>
                <a:ext uri="{FF2B5EF4-FFF2-40B4-BE49-F238E27FC236}">
                  <a16:creationId xmlns:a16="http://schemas.microsoft.com/office/drawing/2014/main" id="{FAA94C10-0BF2-4070-9AEB-EF1F8E8195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83814" y="3247804"/>
              <a:ext cx="0" cy="1033681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pole tekstowe 91">
              <a:extLst>
                <a:ext uri="{FF2B5EF4-FFF2-40B4-BE49-F238E27FC236}">
                  <a16:creationId xmlns:a16="http://schemas.microsoft.com/office/drawing/2014/main" id="{67A42F70-A968-4EC0-8A97-06651107415B}"/>
                </a:ext>
              </a:extLst>
            </p:cNvPr>
            <p:cNvSpPr txBox="1"/>
            <p:nvPr/>
          </p:nvSpPr>
          <p:spPr>
            <a:xfrm>
              <a:off x="8222861" y="3151115"/>
              <a:ext cx="36010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b="1" dirty="0"/>
                <a:t>IRAP project completes; outcomes evaluated</a:t>
              </a:r>
            </a:p>
            <a:p>
              <a:r>
                <a:rPr lang="en-GB" sz="1400" b="1" dirty="0">
                  <a:solidFill>
                    <a:srgbClr val="FF0000"/>
                  </a:solidFill>
                </a:rPr>
                <a:t>Director’s initial term expires</a:t>
              </a:r>
            </a:p>
          </p:txBody>
        </p:sp>
        <p:cxnSp>
          <p:nvCxnSpPr>
            <p:cNvPr id="93" name="Łącznik prosty 92">
              <a:extLst>
                <a:ext uri="{FF2B5EF4-FFF2-40B4-BE49-F238E27FC236}">
                  <a16:creationId xmlns:a16="http://schemas.microsoft.com/office/drawing/2014/main" id="{0ED8989E-18B7-493A-A7D7-E3A394658A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73066" y="5129767"/>
              <a:ext cx="0" cy="56213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pole tekstowe 93">
              <a:extLst>
                <a:ext uri="{FF2B5EF4-FFF2-40B4-BE49-F238E27FC236}">
                  <a16:creationId xmlns:a16="http://schemas.microsoft.com/office/drawing/2014/main" id="{6C70C5AB-A218-4C46-8AA4-62B6D94BF922}"/>
                </a:ext>
              </a:extLst>
            </p:cNvPr>
            <p:cNvSpPr txBox="1"/>
            <p:nvPr/>
          </p:nvSpPr>
          <p:spPr>
            <a:xfrm>
              <a:off x="8823550" y="5469828"/>
              <a:ext cx="33837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/>
                <a:t>Statutory evaluation by Ministry of Science</a:t>
              </a:r>
            </a:p>
          </p:txBody>
        </p:sp>
        <p:cxnSp>
          <p:nvCxnSpPr>
            <p:cNvPr id="95" name="Łącznik prosty 94">
              <a:extLst>
                <a:ext uri="{FF2B5EF4-FFF2-40B4-BE49-F238E27FC236}">
                  <a16:creationId xmlns:a16="http://schemas.microsoft.com/office/drawing/2014/main" id="{E6B319E0-A8C3-49D4-82A6-C8A15227B8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2216" y="4025202"/>
              <a:ext cx="0" cy="256283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pole tekstowe 95">
              <a:extLst>
                <a:ext uri="{FF2B5EF4-FFF2-40B4-BE49-F238E27FC236}">
                  <a16:creationId xmlns:a16="http://schemas.microsoft.com/office/drawing/2014/main" id="{F7A762F7-F639-4417-8C11-939A7087727C}"/>
                </a:ext>
              </a:extLst>
            </p:cNvPr>
            <p:cNvSpPr txBox="1"/>
            <p:nvPr/>
          </p:nvSpPr>
          <p:spPr>
            <a:xfrm>
              <a:off x="10538053" y="3933755"/>
              <a:ext cx="150586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b="1" dirty="0"/>
                <a:t>Self-sustainability</a:t>
              </a:r>
            </a:p>
            <a:p>
              <a:endParaRPr lang="en-GB" sz="1400" b="1" dirty="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8997697" y="6543695"/>
            <a:ext cx="3188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>
                <a:hlinkClick r:id="rId3"/>
              </a:rPr>
              <a:t>* https://www.agb.org/briefs/term-limit</a:t>
            </a:r>
            <a:endParaRPr lang="en-GB" sz="1200" dirty="0"/>
          </a:p>
        </p:txBody>
      </p:sp>
      <p:sp>
        <p:nvSpPr>
          <p:cNvPr id="4" name="Rectangle 3"/>
          <p:cNvSpPr/>
          <p:nvPr/>
        </p:nvSpPr>
        <p:spPr>
          <a:xfrm>
            <a:off x="50800" y="2759735"/>
            <a:ext cx="12043914" cy="37839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33DCCEA2-BDBB-A549-B6B8-B2EB7FF594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782" y="335143"/>
            <a:ext cx="726714" cy="363357"/>
          </a:xfrm>
          <a:prstGeom prst="rect">
            <a:avLst/>
          </a:prstGeom>
        </p:spPr>
      </p:pic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C52D07C-2BB9-504A-95B4-84ED1497BC1E}"/>
              </a:ext>
            </a:extLst>
          </p:cNvPr>
          <p:cNvCxnSpPr>
            <a:cxnSpLocks/>
          </p:cNvCxnSpPr>
          <p:nvPr/>
        </p:nvCxnSpPr>
        <p:spPr>
          <a:xfrm>
            <a:off x="366080" y="2928141"/>
            <a:ext cx="11545416" cy="0"/>
          </a:xfrm>
          <a:prstGeom prst="line">
            <a:avLst/>
          </a:prstGeom>
          <a:ln>
            <a:solidFill>
              <a:schemeClr val="bg2">
                <a:lumMod val="10000"/>
                <a:alpha val="3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entagon 6">
            <a:extLst>
              <a:ext uri="{FF2B5EF4-FFF2-40B4-BE49-F238E27FC236}">
                <a16:creationId xmlns:a16="http://schemas.microsoft.com/office/drawing/2014/main" id="{E3A5E11D-BD80-3C4A-A394-37ADC6DF06F1}"/>
              </a:ext>
            </a:extLst>
          </p:cNvPr>
          <p:cNvSpPr/>
          <p:nvPr/>
        </p:nvSpPr>
        <p:spPr>
          <a:xfrm>
            <a:off x="2920886" y="4366281"/>
            <a:ext cx="8641849" cy="399329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Maturity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742376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4645"/>
            <a:ext cx="10515600" cy="72974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GB" sz="4000" b="1" dirty="0">
                <a:solidFill>
                  <a:schemeClr val="accent5">
                    <a:lumMod val="7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Summary</a:t>
            </a:r>
            <a:endParaRPr lang="en-GB" sz="2400" b="1" dirty="0">
              <a:solidFill>
                <a:schemeClr val="accent5">
                  <a:lumMod val="7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FFD90C1E-429B-4928-9614-8FD47BE7C7EA}"/>
              </a:ext>
            </a:extLst>
          </p:cNvPr>
          <p:cNvSpPr txBox="1"/>
          <p:nvPr/>
        </p:nvSpPr>
        <p:spPr>
          <a:xfrm>
            <a:off x="881814" y="999299"/>
            <a:ext cx="10428371" cy="369332"/>
          </a:xfrm>
          <a:prstGeom prst="rect">
            <a:avLst/>
          </a:prstGeom>
          <a:solidFill>
            <a:srgbClr val="76B45B">
              <a:alpha val="50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The Reviewers’ questions have allowed us to highlight Sano’s clinical, scientific and human elements…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8724E47-A4FC-C748-BB17-54CCF2FFD8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4782" y="335143"/>
            <a:ext cx="726714" cy="363357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689477F8-99C9-F344-93AF-BF57B2B9650C}"/>
              </a:ext>
            </a:extLst>
          </p:cNvPr>
          <p:cNvGrpSpPr/>
          <p:nvPr/>
        </p:nvGrpSpPr>
        <p:grpSpPr>
          <a:xfrm>
            <a:off x="8534700" y="1559650"/>
            <a:ext cx="2775485" cy="2939325"/>
            <a:chOff x="8534700" y="1559650"/>
            <a:chExt cx="2775485" cy="293932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35E57A8-9FB6-AE48-A1EB-2A700B1774F9}"/>
                </a:ext>
              </a:extLst>
            </p:cNvPr>
            <p:cNvGrpSpPr/>
            <p:nvPr/>
          </p:nvGrpSpPr>
          <p:grpSpPr>
            <a:xfrm>
              <a:off x="8534700" y="1559650"/>
              <a:ext cx="2775485" cy="2939325"/>
              <a:chOff x="8534700" y="1559650"/>
              <a:chExt cx="2775485" cy="2939325"/>
            </a:xfrm>
          </p:grpSpPr>
          <p:sp>
            <p:nvSpPr>
              <p:cNvPr id="14" name="Prostokąt 4">
                <a:extLst>
                  <a:ext uri="{FF2B5EF4-FFF2-40B4-BE49-F238E27FC236}">
                    <a16:creationId xmlns:a16="http://schemas.microsoft.com/office/drawing/2014/main" id="{DA9FCAA1-F209-49A1-A435-54068726017B}"/>
                  </a:ext>
                </a:extLst>
              </p:cNvPr>
              <p:cNvSpPr/>
              <p:nvPr/>
            </p:nvSpPr>
            <p:spPr>
              <a:xfrm>
                <a:off x="8534700" y="1559650"/>
                <a:ext cx="2775485" cy="400110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2000" b="1" dirty="0"/>
                  <a:t>The Director</a:t>
                </a:r>
              </a:p>
            </p:txBody>
          </p:sp>
          <p:sp>
            <p:nvSpPr>
              <p:cNvPr id="17" name="Prostokąt 4">
                <a:extLst>
                  <a:ext uri="{FF2B5EF4-FFF2-40B4-BE49-F238E27FC236}">
                    <a16:creationId xmlns:a16="http://schemas.microsoft.com/office/drawing/2014/main" id="{DA9FCAA1-F209-49A1-A435-54068726017B}"/>
                  </a:ext>
                </a:extLst>
              </p:cNvPr>
              <p:cNvSpPr/>
              <p:nvPr/>
            </p:nvSpPr>
            <p:spPr>
              <a:xfrm>
                <a:off x="8534700" y="2323512"/>
                <a:ext cx="2775485" cy="217546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>
                <a:noAutofit/>
              </a:bodyPr>
              <a:lstStyle/>
              <a:p>
                <a:pPr algn="ctr"/>
                <a:endParaRPr lang="en-GB" sz="1000" dirty="0"/>
              </a:p>
              <a:p>
                <a:pPr algn="ctr"/>
                <a:endParaRPr lang="en-GB" sz="1000" dirty="0"/>
              </a:p>
              <a:p>
                <a:pPr algn="ctr"/>
                <a:endParaRPr lang="en-GB" sz="1000" dirty="0"/>
              </a:p>
              <a:p>
                <a:pPr algn="ctr"/>
                <a:r>
                  <a:rPr lang="en-GB" sz="2000" dirty="0"/>
                  <a:t>Flexible contracting will allow selection of the optimal candidate at each step of the Centre’s progress</a:t>
                </a:r>
              </a:p>
            </p:txBody>
          </p:sp>
          <p:sp>
            <p:nvSpPr>
              <p:cNvPr id="19" name="Down Arrow 18"/>
              <p:cNvSpPr/>
              <p:nvPr/>
            </p:nvSpPr>
            <p:spPr>
              <a:xfrm>
                <a:off x="9784329" y="1991938"/>
                <a:ext cx="317937" cy="311241"/>
              </a:xfrm>
              <a:prstGeom prst="downArrow">
                <a:avLst/>
              </a:prstGeom>
              <a:solidFill>
                <a:srgbClr val="F4F3EC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E0081B7-4A7B-A643-8356-3077B428DDDF}"/>
                </a:ext>
              </a:extLst>
            </p:cNvPr>
            <p:cNvSpPr/>
            <p:nvPr/>
          </p:nvSpPr>
          <p:spPr>
            <a:xfrm>
              <a:off x="8692457" y="2390697"/>
              <a:ext cx="245996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2000" b="1" dirty="0">
                  <a:solidFill>
                    <a:schemeClr val="accent5">
                      <a:lumMod val="75000"/>
                    </a:schemeClr>
                  </a:solidFill>
                </a:rPr>
                <a:t>Optimised leadership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80585" y="4660900"/>
            <a:ext cx="10429600" cy="1930400"/>
            <a:chOff x="880585" y="4660900"/>
            <a:chExt cx="10429600" cy="19304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7CAAEF-AF8B-3B49-89FD-CF3A45BF3399}"/>
                </a:ext>
              </a:extLst>
            </p:cNvPr>
            <p:cNvSpPr/>
            <p:nvPr/>
          </p:nvSpPr>
          <p:spPr>
            <a:xfrm>
              <a:off x="880585" y="4660900"/>
              <a:ext cx="10429600" cy="1930400"/>
            </a:xfrm>
            <a:prstGeom prst="rect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F0B509D-7629-194B-8ED2-B6530656B4AB}"/>
                </a:ext>
              </a:extLst>
            </p:cNvPr>
            <p:cNvSpPr/>
            <p:nvPr/>
          </p:nvSpPr>
          <p:spPr>
            <a:xfrm>
              <a:off x="998294" y="4777453"/>
              <a:ext cx="1019418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 algn="just">
                <a:spcAft>
                  <a:spcPts val="200"/>
                </a:spcAft>
                <a:buFont typeface="Arial" panose="020B0604020202020204" pitchFamily="34" charset="0"/>
                <a:buChar char="•"/>
              </a:pPr>
              <a:r>
                <a:rPr lang="en-GB" sz="2000" dirty="0"/>
                <a:t>Sano </a:t>
              </a:r>
              <a:r>
                <a:rPr lang="en-GB" sz="2000" b="1" dirty="0"/>
                <a:t>design</a:t>
              </a:r>
              <a:r>
                <a:rPr lang="en-GB" sz="2000" dirty="0"/>
                <a:t> has benefitted from the experience of a founder of Europe’s </a:t>
              </a:r>
              <a:r>
                <a:rPr lang="en-GB" sz="2000" i="1" dirty="0"/>
                <a:t>in silico </a:t>
              </a:r>
              <a:r>
                <a:rPr lang="en-GB" sz="2000" dirty="0"/>
                <a:t>initiative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2230E39-3423-4E49-82B8-D9B7F599CA50}"/>
              </a:ext>
            </a:extLst>
          </p:cNvPr>
          <p:cNvGrpSpPr/>
          <p:nvPr/>
        </p:nvGrpSpPr>
        <p:grpSpPr>
          <a:xfrm>
            <a:off x="4582977" y="1554456"/>
            <a:ext cx="3026043" cy="2944519"/>
            <a:chOff x="4582977" y="1554456"/>
            <a:chExt cx="3026043" cy="2944519"/>
          </a:xfrm>
        </p:grpSpPr>
        <p:grpSp>
          <p:nvGrpSpPr>
            <p:cNvPr id="6" name="Group 5"/>
            <p:cNvGrpSpPr/>
            <p:nvPr/>
          </p:nvGrpSpPr>
          <p:grpSpPr>
            <a:xfrm>
              <a:off x="4582977" y="1554456"/>
              <a:ext cx="3026043" cy="2944519"/>
              <a:chOff x="4582977" y="1617956"/>
              <a:chExt cx="3026043" cy="2944519"/>
            </a:xfrm>
          </p:grpSpPr>
          <p:sp>
            <p:nvSpPr>
              <p:cNvPr id="12" name="Prostokąt 4">
                <a:extLst>
                  <a:ext uri="{FF2B5EF4-FFF2-40B4-BE49-F238E27FC236}">
                    <a16:creationId xmlns:a16="http://schemas.microsoft.com/office/drawing/2014/main" id="{DA9FCAA1-F209-49A1-A435-54068726017B}"/>
                  </a:ext>
                </a:extLst>
              </p:cNvPr>
              <p:cNvSpPr/>
              <p:nvPr/>
            </p:nvSpPr>
            <p:spPr>
              <a:xfrm>
                <a:off x="4582977" y="1617956"/>
                <a:ext cx="3026043" cy="40011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2000" b="1" dirty="0"/>
                  <a:t>Staff Balance</a:t>
                </a:r>
              </a:p>
            </p:txBody>
          </p:sp>
          <p:sp>
            <p:nvSpPr>
              <p:cNvPr id="16" name="Prostokąt 4">
                <a:extLst>
                  <a:ext uri="{FF2B5EF4-FFF2-40B4-BE49-F238E27FC236}">
                    <a16:creationId xmlns:a16="http://schemas.microsoft.com/office/drawing/2014/main" id="{DA9FCAA1-F209-49A1-A435-54068726017B}"/>
                  </a:ext>
                </a:extLst>
              </p:cNvPr>
              <p:cNvSpPr/>
              <p:nvPr/>
            </p:nvSpPr>
            <p:spPr>
              <a:xfrm>
                <a:off x="4582977" y="2387013"/>
                <a:ext cx="3026043" cy="217546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>
                <a:noAutofit/>
              </a:bodyPr>
              <a:lstStyle/>
              <a:p>
                <a:pPr algn="ctr"/>
                <a:endParaRPr lang="en-GB" sz="1000" dirty="0"/>
              </a:p>
              <a:p>
                <a:pPr algn="ctr"/>
                <a:endParaRPr lang="en-GB" sz="1000" dirty="0"/>
              </a:p>
              <a:p>
                <a:pPr algn="ctr"/>
                <a:endParaRPr lang="en-GB" sz="1000" dirty="0"/>
              </a:p>
              <a:p>
                <a:pPr algn="ctr"/>
                <a:r>
                  <a:rPr lang="en-GB" sz="2000" dirty="0"/>
                  <a:t>The route to clinic is lengthy, and the Centre’s credibility is built on its experienced Partners’ full understanding of each step</a:t>
                </a: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01840B9-3FB5-EF4C-805D-E699ABA10983}"/>
                </a:ext>
              </a:extLst>
            </p:cNvPr>
            <p:cNvSpPr/>
            <p:nvPr/>
          </p:nvSpPr>
          <p:spPr>
            <a:xfrm>
              <a:off x="4880217" y="2390697"/>
              <a:ext cx="243156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2000" b="1" dirty="0">
                  <a:solidFill>
                    <a:schemeClr val="accent5">
                      <a:lumMod val="75000"/>
                    </a:schemeClr>
                  </a:solidFill>
                </a:rPr>
                <a:t>Full pathway support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BC064734-3E69-924F-82A8-CC9435D94B01}"/>
                </a:ext>
              </a:extLst>
            </p:cNvPr>
            <p:cNvSpPr/>
            <p:nvPr/>
          </p:nvSpPr>
          <p:spPr>
            <a:xfrm>
              <a:off x="5937029" y="1991938"/>
              <a:ext cx="317937" cy="311241"/>
            </a:xfrm>
            <a:prstGeom prst="downArrow">
              <a:avLst/>
            </a:prstGeom>
            <a:solidFill>
              <a:srgbClr val="F4F3EC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217C34D-7C6B-F34E-B58A-DA776BB66562}"/>
              </a:ext>
            </a:extLst>
          </p:cNvPr>
          <p:cNvGrpSpPr/>
          <p:nvPr/>
        </p:nvGrpSpPr>
        <p:grpSpPr>
          <a:xfrm>
            <a:off x="880585" y="1554456"/>
            <a:ext cx="2777940" cy="2944519"/>
            <a:chOff x="880585" y="1554456"/>
            <a:chExt cx="2777940" cy="2944519"/>
          </a:xfrm>
        </p:grpSpPr>
        <p:grpSp>
          <p:nvGrpSpPr>
            <p:cNvPr id="4" name="Group 3"/>
            <p:cNvGrpSpPr/>
            <p:nvPr/>
          </p:nvGrpSpPr>
          <p:grpSpPr>
            <a:xfrm>
              <a:off x="881813" y="1554456"/>
              <a:ext cx="2775486" cy="2944519"/>
              <a:chOff x="1024688" y="1617956"/>
              <a:chExt cx="2775486" cy="2944519"/>
            </a:xfrm>
          </p:grpSpPr>
          <p:sp>
            <p:nvSpPr>
              <p:cNvPr id="5" name="Prostokąt 4">
                <a:extLst>
                  <a:ext uri="{FF2B5EF4-FFF2-40B4-BE49-F238E27FC236}">
                    <a16:creationId xmlns:a16="http://schemas.microsoft.com/office/drawing/2014/main" id="{DA9FCAA1-F209-49A1-A435-54068726017B}"/>
                  </a:ext>
                </a:extLst>
              </p:cNvPr>
              <p:cNvSpPr/>
              <p:nvPr/>
            </p:nvSpPr>
            <p:spPr>
              <a:xfrm>
                <a:off x="1024689" y="1617956"/>
                <a:ext cx="2775485" cy="40011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2000" b="1" dirty="0"/>
                  <a:t>Unmet Clinical Need</a:t>
                </a:r>
              </a:p>
            </p:txBody>
          </p:sp>
          <p:sp>
            <p:nvSpPr>
              <p:cNvPr id="15" name="Prostokąt 4">
                <a:extLst>
                  <a:ext uri="{FF2B5EF4-FFF2-40B4-BE49-F238E27FC236}">
                    <a16:creationId xmlns:a16="http://schemas.microsoft.com/office/drawing/2014/main" id="{DA9FCAA1-F209-49A1-A435-54068726017B}"/>
                  </a:ext>
                </a:extLst>
              </p:cNvPr>
              <p:cNvSpPr/>
              <p:nvPr/>
            </p:nvSpPr>
            <p:spPr>
              <a:xfrm>
                <a:off x="1024688" y="2387013"/>
                <a:ext cx="2775485" cy="2175462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wrap="square">
                <a:noAutofit/>
              </a:bodyPr>
              <a:lstStyle/>
              <a:p>
                <a:pPr algn="ctr"/>
                <a:endParaRPr lang="en-GB" sz="1000" dirty="0"/>
              </a:p>
              <a:p>
                <a:pPr algn="ctr"/>
                <a:endParaRPr lang="en-GB" sz="1000" dirty="0"/>
              </a:p>
              <a:p>
                <a:pPr algn="ctr"/>
                <a:endParaRPr lang="en-GB" sz="1000" dirty="0"/>
              </a:p>
              <a:p>
                <a:pPr algn="ctr"/>
                <a:r>
                  <a:rPr lang="en-GB" sz="2000" i="1" dirty="0"/>
                  <a:t>In silico </a:t>
                </a:r>
                <a:r>
                  <a:rPr lang="en-GB" sz="2000" dirty="0"/>
                  <a:t>medicine will come to dominate clinical practice, benefitting Polish clinics and Polish patients</a:t>
                </a:r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1212014-5992-074C-85FC-20837A571AC8}"/>
                </a:ext>
              </a:extLst>
            </p:cNvPr>
            <p:cNvSpPr/>
            <p:nvPr/>
          </p:nvSpPr>
          <p:spPr>
            <a:xfrm>
              <a:off x="880585" y="2390697"/>
              <a:ext cx="277794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2000" b="1" dirty="0">
                  <a:solidFill>
                    <a:schemeClr val="accent5">
                      <a:lumMod val="75000"/>
                    </a:schemeClr>
                  </a:solidFill>
                </a:rPr>
                <a:t>Benefit to Polish citizens</a:t>
              </a:r>
            </a:p>
          </p:txBody>
        </p:sp>
        <p:sp>
          <p:nvSpPr>
            <p:cNvPr id="33" name="Down Arrow 32">
              <a:extLst>
                <a:ext uri="{FF2B5EF4-FFF2-40B4-BE49-F238E27FC236}">
                  <a16:creationId xmlns:a16="http://schemas.microsoft.com/office/drawing/2014/main" id="{DA0BF2FB-BE61-6549-ACD6-2E67CB1A64FF}"/>
                </a:ext>
              </a:extLst>
            </p:cNvPr>
            <p:cNvSpPr/>
            <p:nvPr/>
          </p:nvSpPr>
          <p:spPr>
            <a:xfrm>
              <a:off x="2089729" y="1985205"/>
              <a:ext cx="317937" cy="311241"/>
            </a:xfrm>
            <a:prstGeom prst="downArrow">
              <a:avLst/>
            </a:prstGeom>
            <a:solidFill>
              <a:srgbClr val="F4F3EC"/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BF0B509D-7629-194B-8ED2-B6530656B4AB}"/>
              </a:ext>
            </a:extLst>
          </p:cNvPr>
          <p:cNvSpPr/>
          <p:nvPr/>
        </p:nvSpPr>
        <p:spPr>
          <a:xfrm>
            <a:off x="990600" y="5148187"/>
            <a:ext cx="10194182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GB" sz="2000" dirty="0"/>
              <a:t>The Widening Country is renowned for its </a:t>
            </a:r>
            <a:r>
              <a:rPr lang="en-GB" sz="2000" b="1" dirty="0"/>
              <a:t>entrepreneurial capability </a:t>
            </a:r>
            <a:r>
              <a:rPr lang="en-GB" sz="2000" dirty="0"/>
              <a:t>and drive, into the clinic</a:t>
            </a:r>
          </a:p>
          <a:p>
            <a:pPr marL="342900" indent="-342900" algn="just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GB" sz="2000" dirty="0"/>
              <a:t>The Centre will capitalise on the </a:t>
            </a:r>
            <a:r>
              <a:rPr lang="en-GB" sz="2000" b="1" dirty="0"/>
              <a:t>synergy of the Advanced Partners </a:t>
            </a:r>
            <a:r>
              <a:rPr lang="en-GB" sz="2000" dirty="0"/>
              <a:t>to optimise each skill area</a:t>
            </a:r>
          </a:p>
          <a:p>
            <a:pPr marL="342900" indent="-342900" algn="just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GB" sz="2000" dirty="0"/>
              <a:t>Poland will see a </a:t>
            </a:r>
            <a:r>
              <a:rPr lang="en-GB" sz="2000" b="1" dirty="0"/>
              <a:t>powerful mix of benefits</a:t>
            </a:r>
            <a:r>
              <a:rPr lang="en-GB" sz="2000" dirty="0"/>
              <a:t>, across academia, industry and clinical practice</a:t>
            </a:r>
          </a:p>
          <a:p>
            <a:pPr marL="342900" indent="-342900" algn="just"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GB" sz="2000" dirty="0"/>
              <a:t>Europe will </a:t>
            </a:r>
            <a:r>
              <a:rPr lang="en-GB" sz="2000" b="1" dirty="0"/>
              <a:t>enhance its leading position </a:t>
            </a:r>
            <a:r>
              <a:rPr lang="en-GB" sz="2000" dirty="0"/>
              <a:t>as both creators and exploiters of </a:t>
            </a:r>
            <a:r>
              <a:rPr lang="en-GB" sz="2000" i="1" dirty="0"/>
              <a:t>in silico </a:t>
            </a:r>
            <a:r>
              <a:rPr lang="en-GB" sz="2000" dirty="0"/>
              <a:t>medicine</a:t>
            </a:r>
          </a:p>
        </p:txBody>
      </p:sp>
    </p:spTree>
    <p:extLst>
      <p:ext uri="{BB962C8B-B14F-4D97-AF65-F5344CB8AC3E}">
        <p14:creationId xmlns:p14="http://schemas.microsoft.com/office/powerpoint/2010/main" val="1231920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5617</TotalTime>
  <Words>1090</Words>
  <Application>Microsoft Office PowerPoint</Application>
  <PresentationFormat>Panoramiczny</PresentationFormat>
  <Paragraphs>236</Paragraphs>
  <Slides>8</Slides>
  <Notes>8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4" baseType="lpstr">
      <vt:lpstr>Arial</vt:lpstr>
      <vt:lpstr>Calibri</vt:lpstr>
      <vt:lpstr>Cambria Math</vt:lpstr>
      <vt:lpstr>Wingdings</vt:lpstr>
      <vt:lpstr>Calibri Light</vt:lpstr>
      <vt:lpstr>Office Theme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Centre for New Methods in Computational Diagnostics and Personalised Therapy</dc:title>
  <dc:creator>Tomasz Gubała</dc:creator>
  <cp:lastModifiedBy>Piotr Nowakowski</cp:lastModifiedBy>
  <cp:revision>539</cp:revision>
  <cp:lastPrinted>2019-02-18T12:27:47Z</cp:lastPrinted>
  <dcterms:created xsi:type="dcterms:W3CDTF">2018-01-26T10:25:24Z</dcterms:created>
  <dcterms:modified xsi:type="dcterms:W3CDTF">2019-02-19T11:01:31Z</dcterms:modified>
</cp:coreProperties>
</file>